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009" y="4914304"/>
            <a:ext cx="24373982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" name="OU Chem &amp; Biochem                                                             CHEM5570-100                                                                 Fall 2022"/>
          <p:cNvSpPr/>
          <p:nvPr/>
        </p:nvSpPr>
        <p:spPr>
          <a:xfrm>
            <a:off x="-98422" y="13007275"/>
            <a:ext cx="24580844" cy="739421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OU Chem &amp; Biochem                                                             CHEM5570-100                                                                 Fall 2022</a:t>
            </a: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4280296" y="-1143000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4280296" y="6045398"/>
            <a:ext cx="14716126" cy="441691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/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anchor="ctr"/>
          <a:lstStyle>
            <a:lvl1pPr marL="465364" indent="-465364">
              <a:spcBef>
                <a:spcPts val="450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1pPr>
            <a:lvl2pPr marL="8082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2pPr>
            <a:lvl3pPr marL="11511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3pPr>
            <a:lvl4pPr marL="14940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4pPr>
            <a:lvl5pPr marL="18369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anchor="ctr"/>
          <a:lstStyle>
            <a:lvl1pPr marL="617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marL="1061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marL="1506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marL="1950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marL="2395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Image"/>
          <p:cNvSpPr/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-355532" y="1884164"/>
            <a:ext cx="24632071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  <a:effectLst>
            <a:reflection blurRad="0" stA="20394" stPos="0" endA="0" endPos="40000" dist="0" dir="5400000" fadeDir="5400000" sx="100000" sy="-100000" kx="0" ky="0" algn="bl" rotWithShape="0"/>
          </a:effectLst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30328" y="392348"/>
            <a:ext cx="15609094" cy="13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38601" y="2327115"/>
            <a:ext cx="22906798" cy="11014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2pPr marL="1037166" indent="-592666">
              <a:defRPr sz="3200"/>
            </a:lvl2pPr>
            <a:lvl3pPr marL="1511300" indent="-622300">
              <a:defRPr sz="2800"/>
            </a:lvl3pPr>
            <a:lvl4pPr marL="1926166" indent="-592666">
              <a:defRPr sz="2400"/>
            </a:lvl4pPr>
            <a:lvl5pPr marL="2389187" indent="-611187">
              <a:defRPr sz="2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3250" marR="0" indent="-6032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48291" marR="0" indent="-703791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33550" marR="0" indent="-8445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271888" marR="0" indent="-938388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833687" marR="0" indent="-10556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6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5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www.uniprot.org/uniprotkb/Q07812" TargetMode="External"/><Relationship Id="rId4" Type="http://schemas.openxmlformats.org/officeDocument/2006/relationships/hyperlink" Target="https://rest.uniprot.org/uniprotkb/Q07812.fasta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epmind/alphafold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lphaFold and Protein Structure Prediction"/>
          <p:cNvSpPr txBox="1"/>
          <p:nvPr>
            <p:ph type="ctrTitle"/>
          </p:nvPr>
        </p:nvSpPr>
        <p:spPr>
          <a:xfrm>
            <a:off x="700604" y="286450"/>
            <a:ext cx="22982792" cy="346523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8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AlphaFold and Protein Structure Prediction</a:t>
            </a:r>
          </a:p>
        </p:txBody>
      </p:sp>
      <p:sp>
        <p:nvSpPr>
          <p:cNvPr id="123" name="CCATS Group"/>
          <p:cNvSpPr txBox="1"/>
          <p:nvPr/>
        </p:nvSpPr>
        <p:spPr>
          <a:xfrm>
            <a:off x="4512095" y="4728131"/>
            <a:ext cx="15252651" cy="20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lnSpc>
                <a:spcPct val="150000"/>
              </a:lnSpc>
              <a:defRPr b="1">
                <a:solidFill>
                  <a:srgbClr val="941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sz="6600"/>
            </a:pPr>
            <a:r>
              <a:rPr sz="5000"/>
              <a:t>CCATS Group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923" y="7433292"/>
            <a:ext cx="9140996" cy="4970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ASTA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FASTA Files</a:t>
            </a:r>
          </a:p>
        </p:txBody>
      </p:sp>
      <p:sp>
        <p:nvSpPr>
          <p:cNvPr id="166" name="FASTA means “FAST All,” which is an extension from the previous “FAST-N” or “FAST-P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8469" indent="-458469" defTabSz="624363">
              <a:spcBef>
                <a:spcPts val="4400"/>
              </a:spcBef>
            </a:pPr>
            <a:r>
              <a:t>FASTA means “FAST All,” which is an extension from the previous “FAST-N” or “FAST-P”</a:t>
            </a:r>
          </a:p>
          <a:p>
            <a:pPr lvl="1" marL="723900" indent="-386079" defTabSz="624363">
              <a:spcBef>
                <a:spcPts val="4400"/>
              </a:spcBef>
              <a:defRPr sz="3800"/>
            </a:pPr>
            <a:r>
              <a:t>Format originated from FASTA Program for sequence alignments (1985)</a:t>
            </a:r>
          </a:p>
          <a:p>
            <a:pPr lvl="1" marL="723900" indent="-386079" defTabSz="624363">
              <a:spcBef>
                <a:spcPts val="4400"/>
              </a:spcBef>
              <a:defRPr sz="3800"/>
            </a:pPr>
            <a:r>
              <a:t> Now the universal standard for bioinformatic tools (BLAST, CLUSTAL, etc.)</a:t>
            </a:r>
          </a:p>
          <a:p>
            <a:pPr marL="670277" indent="-670277" defTabSz="624363">
              <a:spcBef>
                <a:spcPts val="4400"/>
              </a:spcBef>
              <a:buSzPct val="100000"/>
              <a:buAutoNum type="arabicPeriod" startAt="1"/>
            </a:pPr>
            <a:r>
              <a:t>First line contains “&gt;” which denotes a comment</a:t>
            </a:r>
          </a:p>
          <a:p>
            <a:pPr lvl="1" marL="723900" indent="-386079" defTabSz="624363">
              <a:spcBef>
                <a:spcPts val="4400"/>
              </a:spcBef>
              <a:defRPr sz="3800"/>
            </a:pPr>
            <a:r>
              <a:t>Formally, this line also contain descriptions such as:</a:t>
            </a:r>
          </a:p>
          <a:p>
            <a:pPr lvl="2" marL="1061719" indent="-386079" defTabSz="624363">
              <a:spcBef>
                <a:spcPts val="4400"/>
              </a:spcBef>
              <a:defRPr sz="3800"/>
            </a:pPr>
            <a:r>
              <a:t> UNIPROT entry, Gene Identity, Organism, Accession Numbers, etc.</a:t>
            </a:r>
          </a:p>
          <a:p>
            <a:pPr marL="670277" indent="-670277" defTabSz="624363">
              <a:spcBef>
                <a:spcPts val="4400"/>
              </a:spcBef>
              <a:buSzPct val="100000"/>
              <a:buAutoNum type="arabicPeriod" startAt="1"/>
            </a:pPr>
            <a:r>
              <a:t>Next line contains one letter code of nucleotide or amino acid sequence </a:t>
            </a:r>
          </a:p>
          <a:p>
            <a:pPr lvl="1" marL="796290" indent="-458469" defTabSz="624363">
              <a:spcBef>
                <a:spcPts val="4400"/>
              </a:spcBef>
              <a:defRPr sz="3800"/>
            </a:pPr>
            <a:r>
              <a:rPr b="1"/>
              <a:t>AA sequence for AlphaFold!</a:t>
            </a:r>
          </a:p>
          <a:p>
            <a:pPr lvl="1" marL="723900" indent="-386079" defTabSz="624363">
              <a:spcBef>
                <a:spcPts val="4400"/>
              </a:spcBef>
              <a:defRPr sz="3800"/>
            </a:pPr>
            <a:r>
              <a:t>Usually 80 characters/line</a:t>
            </a:r>
          </a:p>
          <a:p>
            <a:pPr marL="670277" indent="-670277" defTabSz="624363">
              <a:spcBef>
                <a:spcPts val="4400"/>
              </a:spcBef>
              <a:buSzPct val="100000"/>
              <a:buAutoNum type="arabicPeriod" startAt="1"/>
            </a:pPr>
            <a:r>
              <a:t>Each sequence is followed by an empty line for multiple sequences.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22-09-07 at 9.20.16 AM.png" descr="Screen Shot 2022-09-07 at 9.20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89" y="8722100"/>
            <a:ext cx="24164572" cy="298065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FASTA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FASTA Files</a:t>
            </a:r>
          </a:p>
        </p:txBody>
      </p:sp>
      <p:sp>
        <p:nvSpPr>
          <p:cNvPr id="170" name="Example Bax UNIPROT Data:…"/>
          <p:cNvSpPr txBox="1"/>
          <p:nvPr>
            <p:ph type="body" sz="half" idx="1"/>
          </p:nvPr>
        </p:nvSpPr>
        <p:spPr>
          <a:xfrm>
            <a:off x="738601" y="2327115"/>
            <a:ext cx="22906798" cy="335014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50000"/>
              </a:lnSpc>
              <a:buSzTx/>
              <a:buNone/>
              <a:defRPr b="1" sz="4900"/>
            </a:pPr>
            <a:r>
              <a:t>Example Bax UNIPROT Data:</a:t>
            </a:r>
          </a:p>
          <a:p>
            <a:pPr lvl="1" marL="1047750" indent="-603250">
              <a:lnSpc>
                <a:spcPct val="50000"/>
              </a:lnSpc>
              <a:defRPr sz="4400"/>
            </a:pPr>
            <a:r>
              <a:rPr u="sng">
                <a:hlinkClick r:id="rId3" invalidUrl="" action="" tgtFrame="" tooltip="" history="1" highlightClick="0" endSnd="0"/>
              </a:rPr>
              <a:t>https://www.uniprot.org/uniprotkb/Q07812</a:t>
            </a:r>
          </a:p>
          <a:p>
            <a:pPr lvl="1" marL="1047750" indent="-603250">
              <a:lnSpc>
                <a:spcPct val="50000"/>
              </a:lnSpc>
              <a:defRPr sz="4400"/>
            </a:pPr>
            <a:r>
              <a:rPr u="sng">
                <a:hlinkClick r:id="rId4" invalidUrl="" action="" tgtFrame="" tooltip="" history="1" highlightClick="0" endSnd="0"/>
              </a:rPr>
              <a:t>https://rest.uniprot.org/uniprotkb/Q07812.fasta</a:t>
            </a:r>
          </a:p>
        </p:txBody>
      </p:sp>
      <p:sp>
        <p:nvSpPr>
          <p:cNvPr id="171" name="UniProtKB/Swiss-Prot"/>
          <p:cNvSpPr txBox="1"/>
          <p:nvPr/>
        </p:nvSpPr>
        <p:spPr>
          <a:xfrm>
            <a:off x="253999" y="6592887"/>
            <a:ext cx="4822953" cy="800101"/>
          </a:xfrm>
          <a:prstGeom prst="rect">
            <a:avLst/>
          </a:prstGeom>
          <a:ln w="63500">
            <a:solidFill>
              <a:schemeClr val="accent1">
                <a:satOff val="-3355"/>
                <a:lumOff val="2661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 algn="l">
              <a:spcBef>
                <a:spcPts val="4500"/>
              </a:spcBef>
              <a:defRPr sz="3800"/>
            </a:lvl1pPr>
          </a:lstStyle>
          <a:p>
            <a:pPr/>
            <a:r>
              <a:t>UniProtKB/Swiss-Prot</a:t>
            </a:r>
          </a:p>
        </p:txBody>
      </p:sp>
      <p:sp>
        <p:nvSpPr>
          <p:cNvPr id="172" name="Unique Identifier"/>
          <p:cNvSpPr txBox="1"/>
          <p:nvPr/>
        </p:nvSpPr>
        <p:spPr>
          <a:xfrm>
            <a:off x="3098800" y="7464962"/>
            <a:ext cx="3785972" cy="790576"/>
          </a:xfrm>
          <a:prstGeom prst="rect">
            <a:avLst/>
          </a:prstGeom>
          <a:ln w="635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sz="3800"/>
            </a:lvl1pPr>
          </a:lstStyle>
          <a:p>
            <a:pPr/>
            <a:r>
              <a:t>Unique Identifier</a:t>
            </a:r>
          </a:p>
        </p:txBody>
      </p:sp>
      <p:sp>
        <p:nvSpPr>
          <p:cNvPr id="173" name="Entry Name"/>
          <p:cNvSpPr txBox="1"/>
          <p:nvPr/>
        </p:nvSpPr>
        <p:spPr>
          <a:xfrm>
            <a:off x="6267608" y="6597649"/>
            <a:ext cx="2748383" cy="790576"/>
          </a:xfrm>
          <a:prstGeom prst="rect">
            <a:avLst/>
          </a:prstGeom>
          <a:ln w="63500">
            <a:solidFill>
              <a:schemeClr val="accent3">
                <a:satOff val="18648"/>
                <a:lumOff val="5971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sz="3800"/>
            </a:lvl1pPr>
          </a:lstStyle>
          <a:p>
            <a:pPr/>
            <a:r>
              <a:t>Entry Name</a:t>
            </a:r>
          </a:p>
        </p:txBody>
      </p:sp>
      <p:sp>
        <p:nvSpPr>
          <p:cNvPr id="174" name="Protein Name"/>
          <p:cNvSpPr txBox="1"/>
          <p:nvPr/>
        </p:nvSpPr>
        <p:spPr>
          <a:xfrm>
            <a:off x="8077200" y="7464962"/>
            <a:ext cx="3133497" cy="790576"/>
          </a:xfrm>
          <a:prstGeom prst="rect">
            <a:avLst/>
          </a:prstGeom>
          <a:ln w="635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sz="3800"/>
            </a:lvl1pPr>
          </a:lstStyle>
          <a:p>
            <a:pPr/>
            <a:r>
              <a:t>Protein Name</a:t>
            </a:r>
          </a:p>
        </p:txBody>
      </p:sp>
      <p:sp>
        <p:nvSpPr>
          <p:cNvPr id="175" name="organism name"/>
          <p:cNvSpPr txBox="1"/>
          <p:nvPr/>
        </p:nvSpPr>
        <p:spPr>
          <a:xfrm>
            <a:off x="10206645" y="6597649"/>
            <a:ext cx="3571216" cy="790576"/>
          </a:xfrm>
          <a:prstGeom prst="rect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sz="3800"/>
            </a:lvl1pPr>
          </a:lstStyle>
          <a:p>
            <a:pPr/>
            <a:r>
              <a:t>organism name</a:t>
            </a:r>
          </a:p>
        </p:txBody>
      </p:sp>
      <p:sp>
        <p:nvSpPr>
          <p:cNvPr id="176" name="organism identifier"/>
          <p:cNvSpPr txBox="1"/>
          <p:nvPr/>
        </p:nvSpPr>
        <p:spPr>
          <a:xfrm>
            <a:off x="12403124" y="7464962"/>
            <a:ext cx="4214521" cy="790576"/>
          </a:xfrm>
          <a:prstGeom prst="rect">
            <a:avLst/>
          </a:pr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sz="3800"/>
            </a:lvl1pPr>
          </a:lstStyle>
          <a:p>
            <a:pPr/>
            <a:r>
              <a:t>organism identifier</a:t>
            </a:r>
          </a:p>
        </p:txBody>
      </p:sp>
      <p:sp>
        <p:nvSpPr>
          <p:cNvPr id="177" name="gene name"/>
          <p:cNvSpPr txBox="1"/>
          <p:nvPr/>
        </p:nvSpPr>
        <p:spPr>
          <a:xfrm>
            <a:off x="15214599" y="6602412"/>
            <a:ext cx="2660067" cy="790576"/>
          </a:xfrm>
          <a:prstGeom prst="rect">
            <a:avLst/>
          </a:prstGeom>
          <a:ln w="635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sz="3800"/>
            </a:lvl1pPr>
          </a:lstStyle>
          <a:p>
            <a:pPr/>
            <a:r>
              <a:t>gene name</a:t>
            </a:r>
          </a:p>
        </p:txBody>
      </p:sp>
      <p:sp>
        <p:nvSpPr>
          <p:cNvPr id="178" name="protein existence"/>
          <p:cNvSpPr txBox="1"/>
          <p:nvPr/>
        </p:nvSpPr>
        <p:spPr>
          <a:xfrm>
            <a:off x="17526000" y="7464962"/>
            <a:ext cx="3911931" cy="790576"/>
          </a:xfrm>
          <a:prstGeom prst="rect">
            <a:avLst/>
          </a:prstGeom>
          <a:ln w="635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sz="3800"/>
            </a:lvl1pPr>
          </a:lstStyle>
          <a:p>
            <a:pPr/>
            <a:r>
              <a:t>protein existence</a:t>
            </a:r>
          </a:p>
        </p:txBody>
      </p:sp>
      <p:sp>
        <p:nvSpPr>
          <p:cNvPr id="179" name="sequence version"/>
          <p:cNvSpPr txBox="1"/>
          <p:nvPr/>
        </p:nvSpPr>
        <p:spPr>
          <a:xfrm>
            <a:off x="20193000" y="6602412"/>
            <a:ext cx="4054780" cy="790576"/>
          </a:xfrm>
          <a:prstGeom prst="rect">
            <a:avLst/>
          </a:prstGeom>
          <a:ln w="63500">
            <a:solidFill>
              <a:schemeClr val="accent3">
                <a:hueOff val="-333990"/>
                <a:satOff val="3917"/>
                <a:lumOff val="-6666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sz="3800"/>
            </a:lvl1pPr>
          </a:lstStyle>
          <a:p>
            <a:pPr/>
            <a:r>
              <a:t>sequence version</a:t>
            </a:r>
          </a:p>
        </p:txBody>
      </p:sp>
      <p:sp>
        <p:nvSpPr>
          <p:cNvPr id="180" name="Line"/>
          <p:cNvSpPr/>
          <p:nvPr/>
        </p:nvSpPr>
        <p:spPr>
          <a:xfrm>
            <a:off x="330200" y="9296400"/>
            <a:ext cx="876143" cy="0"/>
          </a:xfrm>
          <a:prstGeom prst="line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1" name="Line"/>
          <p:cNvSpPr/>
          <p:nvPr/>
        </p:nvSpPr>
        <p:spPr>
          <a:xfrm>
            <a:off x="1579704" y="9296400"/>
            <a:ext cx="1508635" cy="0"/>
          </a:xfrm>
          <a:prstGeom prst="line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2" name="Line"/>
          <p:cNvSpPr/>
          <p:nvPr/>
        </p:nvSpPr>
        <p:spPr>
          <a:xfrm>
            <a:off x="3461700" y="9296400"/>
            <a:ext cx="7917245" cy="0"/>
          </a:xfrm>
          <a:prstGeom prst="line">
            <a:avLst/>
          </a:prstGeom>
          <a:ln w="50800">
            <a:solidFill>
              <a:schemeClr val="accent3">
                <a:satOff val="18648"/>
                <a:lumOff val="597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3" name="Line"/>
          <p:cNvSpPr/>
          <p:nvPr/>
        </p:nvSpPr>
        <p:spPr>
          <a:xfrm>
            <a:off x="11703599" y="9296400"/>
            <a:ext cx="823392" cy="0"/>
          </a:xfrm>
          <a:prstGeom prst="line">
            <a:avLst/>
          </a:prstGeom>
          <a:ln w="508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4" name="Line"/>
          <p:cNvSpPr/>
          <p:nvPr/>
        </p:nvSpPr>
        <p:spPr>
          <a:xfrm>
            <a:off x="12850558" y="9296400"/>
            <a:ext cx="3975431" cy="0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5" name="Line"/>
          <p:cNvSpPr/>
          <p:nvPr/>
        </p:nvSpPr>
        <p:spPr>
          <a:xfrm>
            <a:off x="17240798" y="9296400"/>
            <a:ext cx="1906757" cy="0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6" name="Line"/>
          <p:cNvSpPr/>
          <p:nvPr/>
        </p:nvSpPr>
        <p:spPr>
          <a:xfrm>
            <a:off x="19562367" y="9296400"/>
            <a:ext cx="1508634" cy="0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7" name="Line"/>
          <p:cNvSpPr/>
          <p:nvPr/>
        </p:nvSpPr>
        <p:spPr>
          <a:xfrm>
            <a:off x="21584198" y="9296400"/>
            <a:ext cx="823392" cy="0"/>
          </a:xfrm>
          <a:prstGeom prst="line">
            <a:avLst/>
          </a:prstGeom>
          <a:ln w="508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8" name="Line"/>
          <p:cNvSpPr/>
          <p:nvPr/>
        </p:nvSpPr>
        <p:spPr>
          <a:xfrm>
            <a:off x="22906911" y="9296400"/>
            <a:ext cx="876144" cy="0"/>
          </a:xfrm>
          <a:prstGeom prst="line">
            <a:avLst/>
          </a:prstGeom>
          <a:ln w="50800">
            <a:solidFill>
              <a:schemeClr val="accent3">
                <a:hueOff val="-333990"/>
                <a:satOff val="3917"/>
                <a:lumOff val="-666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89" name="amino acid sequence…"/>
          <p:cNvSpPr txBox="1"/>
          <p:nvPr/>
        </p:nvSpPr>
        <p:spPr>
          <a:xfrm>
            <a:off x="17473827" y="9762170"/>
            <a:ext cx="5029989" cy="143002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4500"/>
              </a:spcBef>
              <a:defRPr sz="3800"/>
            </a:pPr>
            <a:r>
              <a:t>amino acid sequence </a:t>
            </a:r>
          </a:p>
          <a:p>
            <a:pPr algn="l">
              <a:lnSpc>
                <a:spcPct val="10000"/>
              </a:lnSpc>
              <a:spcBef>
                <a:spcPts val="4500"/>
              </a:spcBef>
              <a:defRPr sz="3800"/>
            </a:pPr>
            <a:r>
              <a:t>80 characters/line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lphaFold Program on OS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AlphaFold Program on OSCER</a:t>
            </a:r>
          </a:p>
        </p:txBody>
      </p:sp>
      <p:sp>
        <p:nvSpPr>
          <p:cNvPr id="192" name="Skip this slide unless you want to install your own AlphaFold progra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780454">
              <a:lnSpc>
                <a:spcPct val="90000"/>
              </a:lnSpc>
              <a:spcBef>
                <a:spcPts val="5600"/>
              </a:spcBef>
              <a:buSzTx/>
              <a:buNone/>
              <a:defRPr b="1" sz="3135"/>
            </a:pPr>
            <a:r>
              <a:t>Skip this slide unless you want to install your own AlphaFold program.</a:t>
            </a:r>
          </a:p>
          <a:p>
            <a:pPr marL="573087" indent="-573087" defTabSz="780454">
              <a:lnSpc>
                <a:spcPct val="90000"/>
              </a:lnSpc>
              <a:spcBef>
                <a:spcPts val="5600"/>
              </a:spcBef>
              <a:defRPr sz="3135"/>
            </a:pPr>
            <a:r>
              <a:rPr u="sng">
                <a:hlinkClick r:id="rId2" invalidUrl="" action="" tgtFrame="" tooltip="" history="1" highlightClick="0" endSnd="0"/>
              </a:rPr>
              <a:t>https://github.com/deepmind/AlphaFold</a:t>
            </a:r>
          </a:p>
          <a:p>
            <a:pPr marL="573087" indent="-573087" defTabSz="780454">
              <a:lnSpc>
                <a:spcPct val="90000"/>
              </a:lnSpc>
              <a:spcBef>
                <a:spcPts val="5600"/>
              </a:spcBef>
              <a:defRPr sz="3135"/>
            </a:pPr>
            <a:r>
              <a:t>Installation: 1) NVIDIA Container Toolkit, and 2) Docker file (</a:t>
            </a:r>
            <a:r>
              <a:rPr i="1"/>
              <a:t>cannot do this as normal user</a:t>
            </a:r>
            <a:r>
              <a:t>)</a:t>
            </a:r>
          </a:p>
          <a:p>
            <a:pPr marL="573087" indent="-573087" defTabSz="780454">
              <a:lnSpc>
                <a:spcPct val="90000"/>
              </a:lnSpc>
              <a:spcBef>
                <a:spcPts val="5600"/>
              </a:spcBef>
              <a:defRPr sz="3135"/>
            </a:pPr>
            <a:r>
              <a:t>My workaround:</a:t>
            </a:r>
          </a:p>
          <a:p>
            <a:pPr lvl="1" marL="1156229" indent="-552979" defTabSz="780454">
              <a:lnSpc>
                <a:spcPct val="90000"/>
              </a:lnSpc>
              <a:spcBef>
                <a:spcPts val="5600"/>
              </a:spcBef>
              <a:buSzPct val="100000"/>
              <a:buAutoNum type="arabicPeriod" startAt="1"/>
              <a:defRPr sz="3135"/>
            </a:pPr>
            <a:r>
              <a:t>Conda environment (Contains NVIDIA Toolkit, Tensorflow, OpenMM, HHsuite, etc.)</a:t>
            </a:r>
          </a:p>
          <a:p>
            <a:pPr lvl="2" marL="1266825" indent="-422275" defTabSz="780454">
              <a:lnSpc>
                <a:spcPct val="90000"/>
              </a:lnSpc>
              <a:spcBef>
                <a:spcPts val="5600"/>
              </a:spcBef>
              <a:defRPr sz="3135"/>
            </a:pPr>
            <a:r>
              <a:t>Anaconda/Miniconda for package management (</a:t>
            </a:r>
            <a:r>
              <a:rPr b="1"/>
              <a:t>conda activate af2.2.0</a:t>
            </a:r>
            <a:r>
              <a:t>)</a:t>
            </a:r>
          </a:p>
          <a:p>
            <a:pPr lvl="1" marL="1156229" indent="-552979" defTabSz="780454">
              <a:lnSpc>
                <a:spcPct val="90000"/>
              </a:lnSpc>
              <a:spcBef>
                <a:spcPts val="5600"/>
              </a:spcBef>
              <a:buSzPct val="100000"/>
              <a:buAutoNum type="arabicPeriod" startAt="1"/>
              <a:defRPr sz="3135"/>
            </a:pPr>
            <a:r>
              <a:t>Download my own copy of AlphaFold (</a:t>
            </a:r>
            <a:r>
              <a:rPr b="1"/>
              <a:t>/home/van/Programs/AlphaFold</a:t>
            </a:r>
            <a:r>
              <a:t>)</a:t>
            </a:r>
          </a:p>
          <a:p>
            <a:pPr marL="482600" indent="-482600" defTabSz="780454">
              <a:lnSpc>
                <a:spcPct val="90000"/>
              </a:lnSpc>
              <a:spcBef>
                <a:spcPts val="5600"/>
              </a:spcBef>
              <a:defRPr sz="3135"/>
            </a:pPr>
            <a:r>
              <a:t>Database for AlphaFold is stored on OSCER</a:t>
            </a:r>
          </a:p>
          <a:p>
            <a:pPr lvl="1" marL="904875" indent="-482600" defTabSz="780454">
              <a:lnSpc>
                <a:spcPct val="90000"/>
              </a:lnSpc>
              <a:spcBef>
                <a:spcPts val="5600"/>
              </a:spcBef>
              <a:defRPr sz="3135"/>
            </a:pPr>
            <a:r>
              <a:t>Half of the database is stored in: </a:t>
            </a:r>
            <a:r>
              <a:rPr b="1"/>
              <a:t>/opt/oscer/software/AlphaFold/2.0.0</a:t>
            </a:r>
          </a:p>
          <a:p>
            <a:pPr lvl="1" marL="904875" indent="-482600" defTabSz="780454">
              <a:lnSpc>
                <a:spcPct val="90000"/>
              </a:lnSpc>
              <a:spcBef>
                <a:spcPts val="5600"/>
              </a:spcBef>
              <a:defRPr sz="3135"/>
            </a:pPr>
            <a:r>
              <a:t>Other half requires periodic updates which is automated in: </a:t>
            </a:r>
            <a:r>
              <a:rPr b="1"/>
              <a:t>/data/AlphaFold </a:t>
            </a:r>
            <a:r>
              <a:t>(done at the beginning of every month)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lphaFold Datab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AlphaFold Databases</a:t>
            </a:r>
          </a:p>
        </p:txBody>
      </p:sp>
      <p:sp>
        <p:nvSpPr>
          <p:cNvPr id="195" name="BD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numCol="2" spcCol="1145339"/>
          <a:lstStyle/>
          <a:p>
            <a:pPr/>
            <a:r>
              <a:t>BDF</a:t>
            </a:r>
          </a:p>
          <a:p>
            <a:pPr lvl="1" marL="952500" indent="-508000"/>
            <a:r>
              <a:t>Clustered protein sequences (MSA)</a:t>
            </a:r>
          </a:p>
          <a:p>
            <a:pPr/>
            <a:r>
              <a:t>MGnify</a:t>
            </a:r>
          </a:p>
          <a:p>
            <a:pPr lvl="1" marL="952500" indent="-508000"/>
            <a:r>
              <a:t>Genetic microbiome data (MSA)</a:t>
            </a:r>
          </a:p>
          <a:p>
            <a:pPr/>
            <a:r>
              <a:t>PDB70</a:t>
            </a:r>
          </a:p>
          <a:p>
            <a:pPr lvl="1" marL="952500" indent="-508000"/>
            <a:r>
              <a:t>Sequence for HHsuite (MSA)</a:t>
            </a:r>
          </a:p>
          <a:p>
            <a:pPr/>
            <a:r>
              <a:t>PDB MMCIF</a:t>
            </a:r>
          </a:p>
          <a:p>
            <a:pPr lvl="1" marL="952500" indent="-508000"/>
            <a:r>
              <a:t>MMCIF files from RCSB </a:t>
            </a:r>
          </a:p>
          <a:p>
            <a:pPr/>
          </a:p>
          <a:p>
            <a:pPr/>
            <a:r>
              <a:t>PDB SEQRES</a:t>
            </a:r>
          </a:p>
          <a:p>
            <a:pPr lvl="1" marL="952500" indent="-508000"/>
            <a:r>
              <a:t>RCSB data for complex prediction</a:t>
            </a:r>
          </a:p>
          <a:p>
            <a:pPr/>
            <a:r>
              <a:t>Uniclust30</a:t>
            </a:r>
          </a:p>
          <a:p>
            <a:pPr lvl="1" marL="952500" indent="-508000"/>
            <a:r>
              <a:t>Clustered sequences based on 30% pairwise identity</a:t>
            </a:r>
          </a:p>
          <a:p>
            <a:pPr/>
            <a:r>
              <a:t>Uniprot</a:t>
            </a:r>
          </a:p>
          <a:p>
            <a:pPr lvl="1" marL="952500" indent="-508000"/>
            <a:r>
              <a:t>Gene data for complex prediction</a:t>
            </a:r>
          </a:p>
          <a:p>
            <a:pPr/>
            <a:r>
              <a:t>Uniref90</a:t>
            </a:r>
          </a:p>
          <a:p>
            <a:pPr lvl="1" marL="952500" indent="-508000"/>
            <a:r>
              <a:t>Clustered sequences from Uniref100 database (sequences shorter than 11 have 1 representative member here)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ifferences for Monomer v. Complex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defRPr sz="5376"/>
            </a:lvl1pPr>
          </a:lstStyle>
          <a:p>
            <a:pPr/>
            <a:r>
              <a:t>Differences for Monomer v. Complex Prediction</a:t>
            </a:r>
          </a:p>
        </p:txBody>
      </p:sp>
      <p:sp>
        <p:nvSpPr>
          <p:cNvPr id="198" name="Input File…"/>
          <p:cNvSpPr txBox="1"/>
          <p:nvPr>
            <p:ph type="body" sz="quarter" idx="1"/>
          </p:nvPr>
        </p:nvSpPr>
        <p:spPr>
          <a:xfrm>
            <a:off x="738601" y="2327115"/>
            <a:ext cx="11269431" cy="2370160"/>
          </a:xfrm>
          <a:prstGeom prst="rect">
            <a:avLst/>
          </a:prstGeom>
        </p:spPr>
        <p:txBody>
          <a:bodyPr/>
          <a:lstStyle/>
          <a:p>
            <a:pPr marL="881944" indent="-881944">
              <a:lnSpc>
                <a:spcPct val="10000"/>
              </a:lnSpc>
              <a:buSzPct val="100000"/>
              <a:buAutoNum type="arabicPeriod" startAt="1"/>
              <a:defRPr b="1" sz="5000"/>
            </a:pPr>
            <a:r>
              <a:t>Input File </a:t>
            </a:r>
          </a:p>
          <a:p>
            <a:pPr lvl="4" marL="0" indent="914400">
              <a:buSzTx/>
              <a:buNone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(Amino Acid Sequence(s) in FASTA format)</a:t>
            </a:r>
          </a:p>
        </p:txBody>
      </p:sp>
      <p:graphicFrame>
        <p:nvGraphicFramePr>
          <p:cNvPr id="199" name="Table 1-1"/>
          <p:cNvGraphicFramePr/>
          <p:nvPr/>
        </p:nvGraphicFramePr>
        <p:xfrm>
          <a:off x="3196282" y="8693337"/>
          <a:ext cx="7500938" cy="803672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49994"/>
                <a:gridCol w="6076950"/>
              </a:tblGrid>
              <a:tr h="742950">
                <a:tc grid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4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$ vi complex.fasta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41100"/>
                      </a:solidFill>
                      <a:miter lim="400000"/>
                    </a:lnL>
                    <a:lnR w="12700">
                      <a:solidFill>
                        <a:srgbClr val="941100"/>
                      </a:solidFill>
                      <a:miter lim="400000"/>
                    </a:lnR>
                    <a:lnT w="12700">
                      <a:solidFill>
                        <a:srgbClr val="941100"/>
                      </a:solidFill>
                      <a:miter lim="400000"/>
                    </a:lnT>
                  </a:tcPr>
                </a:tc>
                <a:tc hMerge="1">
                  <a:tcPr/>
                </a:tc>
              </a:tr>
              <a:tr h="736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411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200"/>
                        <a:t>&gt; name_1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941100"/>
                      </a:solidFill>
                      <a:miter lim="400000"/>
                    </a:lnR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411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[amino acid sequence 1]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941100"/>
                      </a:solidFill>
                      <a:miter lim="400000"/>
                    </a:lnR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411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200"/>
                        <a:t>&gt; name_2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941100"/>
                      </a:solidFill>
                      <a:miter lim="400000"/>
                    </a:lnR>
                  </a:tcPr>
                </a:tc>
              </a:tr>
              <a:tr h="736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411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[amino acid sequence 2]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941100"/>
                      </a:solidFill>
                      <a:miter lim="400000"/>
                    </a:lnR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41100"/>
                      </a:solidFill>
                      <a:miter lim="400000"/>
                    </a:lnL>
                    <a:lnB w="12700">
                      <a:solidFill>
                        <a:srgbClr val="9411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941100"/>
                      </a:solidFill>
                      <a:miter lim="400000"/>
                    </a:lnR>
                    <a:lnB w="12700">
                      <a:solidFill>
                        <a:srgbClr val="9411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00" name="Example:"/>
          <p:cNvSpPr txBox="1"/>
          <p:nvPr/>
        </p:nvSpPr>
        <p:spPr>
          <a:xfrm>
            <a:off x="12651201" y="2327115"/>
            <a:ext cx="10841500" cy="1581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5900"/>
              </a:spcBef>
              <a:defRPr b="1" u="sng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Example:</a:t>
            </a:r>
          </a:p>
        </p:txBody>
      </p:sp>
      <p:graphicFrame>
        <p:nvGraphicFramePr>
          <p:cNvPr id="201" name="Table 1-1-1"/>
          <p:cNvGraphicFramePr/>
          <p:nvPr/>
        </p:nvGraphicFramePr>
        <p:xfrm>
          <a:off x="3196282" y="4680137"/>
          <a:ext cx="7500938" cy="803672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49994"/>
                <a:gridCol w="6076950"/>
              </a:tblGrid>
              <a:tr h="742950">
                <a:tc gridSpan="2"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b="1" sz="42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$ vi monomer.fasta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41100"/>
                      </a:solidFill>
                      <a:miter lim="400000"/>
                    </a:lnL>
                    <a:lnR w="12700">
                      <a:solidFill>
                        <a:srgbClr val="941100"/>
                      </a:solidFill>
                      <a:miter lim="400000"/>
                    </a:lnR>
                    <a:lnT w="12700">
                      <a:solidFill>
                        <a:srgbClr val="941100"/>
                      </a:solidFill>
                      <a:miter lim="400000"/>
                    </a:lnT>
                  </a:tcPr>
                </a:tc>
                <a:tc hMerge="1">
                  <a:tcPr/>
                </a:tc>
              </a:tr>
              <a:tr h="736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411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200"/>
                        <a:t>&gt; name_1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941100"/>
                      </a:solidFill>
                      <a:miter lim="400000"/>
                    </a:lnR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41100"/>
                      </a:solidFill>
                      <a:miter lim="400000"/>
                    </a:lnL>
                    <a:lnB w="12700">
                      <a:solidFill>
                        <a:srgbClr val="9411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200"/>
                        <a:t>[amino acid sequence 1]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941100"/>
                      </a:solidFill>
                      <a:miter lim="400000"/>
                    </a:lnR>
                    <a:lnB w="12700">
                      <a:solidFill>
                        <a:srgbClr val="9411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02" name="Screen Shot 2022-09-07 at 8.29.04 AM.png" descr="Screen Shot 2022-09-07 at 8.29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02938" y="4542906"/>
            <a:ext cx="9995641" cy="278639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Monomer FASTA"/>
          <p:cNvSpPr txBox="1"/>
          <p:nvPr/>
        </p:nvSpPr>
        <p:spPr>
          <a:xfrm>
            <a:off x="13139484" y="3638914"/>
            <a:ext cx="10841501" cy="1581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5900"/>
              </a:spcBef>
              <a:defRPr b="1" sz="4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Monomer FASTA</a:t>
            </a:r>
          </a:p>
        </p:txBody>
      </p:sp>
      <p:sp>
        <p:nvSpPr>
          <p:cNvPr id="204" name="Complex FASTA (PaParDE - Bourne Lab)"/>
          <p:cNvSpPr txBox="1"/>
          <p:nvPr/>
        </p:nvSpPr>
        <p:spPr>
          <a:xfrm>
            <a:off x="13380008" y="8523768"/>
            <a:ext cx="10841500" cy="1581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5900"/>
              </a:spcBef>
              <a:defRPr b="1" sz="4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Complex FASTA (PaParDE - Bourne Lab)</a:t>
            </a:r>
          </a:p>
        </p:txBody>
      </p:sp>
      <p:pic>
        <p:nvPicPr>
          <p:cNvPr id="205" name="Screen Shot 2022-09-07 at 8.39.21 AM.png" descr="Screen Shot 2022-09-07 at 8.39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02938" y="9528159"/>
            <a:ext cx="9995641" cy="3272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ifferences for Monomer v. Complex Predi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defRPr sz="5376"/>
            </a:lvl1pPr>
          </a:lstStyle>
          <a:p>
            <a:pPr/>
            <a:r>
              <a:t>Differences for Monomer v. Complex Prediction</a:t>
            </a:r>
          </a:p>
        </p:txBody>
      </p:sp>
      <p:sp>
        <p:nvSpPr>
          <p:cNvPr id="208" name="BFD…"/>
          <p:cNvSpPr txBox="1"/>
          <p:nvPr/>
        </p:nvSpPr>
        <p:spPr>
          <a:xfrm>
            <a:off x="14547" y="5694722"/>
            <a:ext cx="11146349" cy="575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numCol="2" spcCol="557317" anchor="ctr"/>
          <a:lstStyle/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BFD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MGnify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PDB MMCIF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b="1"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PDB70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Uniclust30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Uniref90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b="1"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b="1"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</a:t>
            </a:r>
          </a:p>
        </p:txBody>
      </p:sp>
      <p:sp>
        <p:nvSpPr>
          <p:cNvPr id="209" name="Monomer Prediction Database"/>
          <p:cNvSpPr txBox="1"/>
          <p:nvPr/>
        </p:nvSpPr>
        <p:spPr>
          <a:xfrm>
            <a:off x="1055491" y="4495159"/>
            <a:ext cx="9064461" cy="1065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5900"/>
              </a:spcBef>
              <a:defRPr u="sng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Monomer Prediction Database</a:t>
            </a:r>
          </a:p>
        </p:txBody>
      </p:sp>
      <p:sp>
        <p:nvSpPr>
          <p:cNvPr id="210" name="BFD…"/>
          <p:cNvSpPr txBox="1"/>
          <p:nvPr/>
        </p:nvSpPr>
        <p:spPr>
          <a:xfrm>
            <a:off x="12184867" y="5694722"/>
            <a:ext cx="11904877" cy="575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numCol="2" spcCol="595243" anchor="ctr"/>
          <a:lstStyle/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BFD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MGnify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PDB MMCIF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b="1"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—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Uniclust30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Uniref90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b="1"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PDB SEQRES</a:t>
            </a:r>
          </a:p>
          <a:p>
            <a:pPr lvl="2" marL="2151944" indent="-881944" algn="l">
              <a:spcBef>
                <a:spcPts val="5900"/>
              </a:spcBef>
              <a:buSzPct val="100000"/>
              <a:buAutoNum type="alphaUcPeriod" startAt="1"/>
              <a:defRPr b="1" sz="41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UNIPROT</a:t>
            </a:r>
          </a:p>
        </p:txBody>
      </p:sp>
      <p:sp>
        <p:nvSpPr>
          <p:cNvPr id="211" name="Complex Prediction Database"/>
          <p:cNvSpPr txBox="1"/>
          <p:nvPr/>
        </p:nvSpPr>
        <p:spPr>
          <a:xfrm>
            <a:off x="13605074" y="4495159"/>
            <a:ext cx="9064461" cy="1065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5900"/>
              </a:spcBef>
              <a:defRPr u="sng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Complex Prediction Database</a:t>
            </a:r>
          </a:p>
        </p:txBody>
      </p:sp>
      <p:sp>
        <p:nvSpPr>
          <p:cNvPr id="212" name="AlphaFold Databases"/>
          <p:cNvSpPr txBox="1"/>
          <p:nvPr/>
        </p:nvSpPr>
        <p:spPr>
          <a:xfrm>
            <a:off x="738601" y="2327115"/>
            <a:ext cx="11269431" cy="237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881944" indent="-881944" algn="l">
              <a:lnSpc>
                <a:spcPct val="10000"/>
              </a:lnSpc>
              <a:spcBef>
                <a:spcPts val="5900"/>
              </a:spcBef>
              <a:buSzPct val="100000"/>
              <a:buAutoNum type="arabicPeriod" startAt="2"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AlphaFold Databases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creen Shot 2022-09-07 at 9.45.39 AM.png" descr="Screen Shot 2022-09-07 at 9.45.3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35" y="2075733"/>
            <a:ext cx="15038980" cy="1151774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utorial/00_monomer_pred/monomer.slurm (First 35 Lines)"/>
          <p:cNvSpPr txBox="1"/>
          <p:nvPr>
            <p:ph type="title"/>
          </p:nvPr>
        </p:nvSpPr>
        <p:spPr>
          <a:xfrm>
            <a:off x="460783" y="392348"/>
            <a:ext cx="23462434" cy="1300247"/>
          </a:xfrm>
          <a:prstGeom prst="rect">
            <a:avLst/>
          </a:prstGeom>
        </p:spPr>
        <p:txBody>
          <a:bodyPr/>
          <a:lstStyle/>
          <a:p>
            <a:pPr/>
            <a:r>
              <a:t>Tutorial/00_monomer_pred/monomer.slurm (First 35 Lines)</a:t>
            </a:r>
          </a:p>
        </p:txBody>
      </p:sp>
      <p:sp>
        <p:nvSpPr>
          <p:cNvPr id="216" name="SLURM Allocation requests…"/>
          <p:cNvSpPr txBox="1"/>
          <p:nvPr>
            <p:ph type="body" sz="quarter" idx="1"/>
          </p:nvPr>
        </p:nvSpPr>
        <p:spPr>
          <a:xfrm>
            <a:off x="5729602" y="2276315"/>
            <a:ext cx="6942997" cy="3062894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</a:ln>
        </p:spPr>
        <p:txBody>
          <a:bodyPr anchor="ctr"/>
          <a:lstStyle/>
          <a:p>
            <a:pPr marL="0" indent="0" algn="ctr">
              <a:lnSpc>
                <a:spcPct val="10000"/>
              </a:lnSpc>
              <a:buSzTx/>
              <a:buNone/>
            </a:pPr>
            <a:r>
              <a:t>SLURM Allocation requests</a:t>
            </a:r>
          </a:p>
          <a:p>
            <a:pPr marL="469194" indent="-469194" algn="ctr">
              <a:lnSpc>
                <a:spcPct val="10000"/>
              </a:lnSpc>
            </a:pPr>
            <a:r>
              <a:t>Rename INPUT to job name</a:t>
            </a:r>
          </a:p>
        </p:txBody>
      </p:sp>
      <p:sp>
        <p:nvSpPr>
          <p:cNvPr id="217" name="Load CUDA library (for GPU)"/>
          <p:cNvSpPr txBox="1"/>
          <p:nvPr/>
        </p:nvSpPr>
        <p:spPr>
          <a:xfrm>
            <a:off x="4789802" y="6340469"/>
            <a:ext cx="6942997" cy="806462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Load CUDA library (for GPU)</a:t>
            </a:r>
          </a:p>
        </p:txBody>
      </p:sp>
      <p:sp>
        <p:nvSpPr>
          <p:cNvPr id="218" name="Loads my conda environment for AlphaFold"/>
          <p:cNvSpPr txBox="1"/>
          <p:nvPr/>
        </p:nvSpPr>
        <p:spPr>
          <a:xfrm>
            <a:off x="15610202" y="6487357"/>
            <a:ext cx="6671634" cy="1729295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lnSpc>
                <a:spcPct val="13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Loads my conda environment for AlphaFold </a:t>
            </a:r>
          </a:p>
        </p:txBody>
      </p:sp>
      <p:sp>
        <p:nvSpPr>
          <p:cNvPr id="219" name="Variable “AF” points to AlphaFold program"/>
          <p:cNvSpPr txBox="1"/>
          <p:nvPr/>
        </p:nvSpPr>
        <p:spPr>
          <a:xfrm>
            <a:off x="8863376" y="8537569"/>
            <a:ext cx="8591517" cy="806462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Variable “AF” points to AlphaFold program</a:t>
            </a:r>
          </a:p>
        </p:txBody>
      </p:sp>
      <p:sp>
        <p:nvSpPr>
          <p:cNvPr id="220" name="Variable “OUT_DIR” points to current working directory"/>
          <p:cNvSpPr txBox="1"/>
          <p:nvPr/>
        </p:nvSpPr>
        <p:spPr>
          <a:xfrm>
            <a:off x="8191963" y="9595098"/>
            <a:ext cx="10813818" cy="806461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Variable “OUT_DIR” points to current working directory</a:t>
            </a:r>
          </a:p>
        </p:txBody>
      </p:sp>
      <p:sp>
        <p:nvSpPr>
          <p:cNvPr id="221" name="Variable “DATA_DIR” points to AF databases…"/>
          <p:cNvSpPr txBox="1"/>
          <p:nvPr/>
        </p:nvSpPr>
        <p:spPr>
          <a:xfrm>
            <a:off x="13499124" y="10652626"/>
            <a:ext cx="9641649" cy="1636228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616148">
              <a:lnSpc>
                <a:spcPct val="20000"/>
              </a:lnSpc>
              <a:spcBef>
                <a:spcPts val="4400"/>
              </a:spcBef>
              <a:defRPr sz="28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Variable “DATA_DIR” points to AF databases</a:t>
            </a:r>
          </a:p>
          <a:p>
            <a:pPr algn="l" defTabSz="616148">
              <a:lnSpc>
                <a:spcPct val="80000"/>
              </a:lnSpc>
              <a:spcBef>
                <a:spcPts val="4400"/>
              </a:spcBef>
              <a:defRPr sz="28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Variable “DATA_DIR2” points to AF databases that update at the beginning of every month</a:t>
            </a:r>
          </a:p>
        </p:txBody>
      </p:sp>
      <p:sp>
        <p:nvSpPr>
          <p:cNvPr id="222" name="Variable “input” is the name of your fasta file (rename INPUT)"/>
          <p:cNvSpPr txBox="1"/>
          <p:nvPr/>
        </p:nvSpPr>
        <p:spPr>
          <a:xfrm>
            <a:off x="11368402" y="12539921"/>
            <a:ext cx="12820716" cy="806462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lnSpc>
                <a:spcPct val="10000"/>
              </a:lnSpc>
              <a:spcBef>
                <a:spcPts val="59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Variable “input” is the name of your fasta file (rename INPUT)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Max template year for PDBS"/>
          <p:cNvSpPr txBox="1"/>
          <p:nvPr>
            <p:ph type="body" sz="quarter" idx="1"/>
          </p:nvPr>
        </p:nvSpPr>
        <p:spPr>
          <a:xfrm>
            <a:off x="1733005" y="3653786"/>
            <a:ext cx="6942997" cy="1100001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</a:ln>
        </p:spPr>
        <p:txBody>
          <a:bodyPr anchor="ctr"/>
          <a:lstStyle>
            <a:lvl1pPr marL="0" indent="0" algn="ctr">
              <a:lnSpc>
                <a:spcPct val="10000"/>
              </a:lnSpc>
              <a:buSzTx/>
              <a:buNone/>
            </a:lvl1pPr>
          </a:lstStyle>
          <a:p>
            <a:pPr/>
            <a:r>
              <a:t>Max template year for PDBS</a:t>
            </a:r>
          </a:p>
        </p:txBody>
      </p:sp>
      <p:pic>
        <p:nvPicPr>
          <p:cNvPr id="225" name="Screen Shot 2022-09-07 at 9.56.46 AM.png" descr="Screen Shot 2022-09-07 at 9.56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869" y="5096970"/>
            <a:ext cx="15474585" cy="591374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* The symbol “\” means continue reading next line (ignores line breaks)"/>
          <p:cNvSpPr txBox="1"/>
          <p:nvPr/>
        </p:nvSpPr>
        <p:spPr>
          <a:xfrm>
            <a:off x="517196" y="11322150"/>
            <a:ext cx="15321931" cy="8040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13315">
              <a:lnSpc>
                <a:spcPct val="30000"/>
              </a:lnSpc>
              <a:spcBef>
                <a:spcPts val="5800"/>
              </a:spcBef>
              <a:defRPr sz="376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* The symbol “\” means continue reading next line (ignores line breaks)</a:t>
            </a:r>
          </a:p>
        </p:txBody>
      </p:sp>
      <p:sp>
        <p:nvSpPr>
          <p:cNvPr id="227" name="fasta_paths…"/>
          <p:cNvSpPr txBox="1"/>
          <p:nvPr/>
        </p:nvSpPr>
        <p:spPr>
          <a:xfrm>
            <a:off x="16253628" y="2567533"/>
            <a:ext cx="7933225" cy="10357001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422274" indent="-422274" algn="l" defTabSz="739378">
              <a:lnSpc>
                <a:spcPct val="10000"/>
              </a:lnSpc>
              <a:spcBef>
                <a:spcPts val="5300"/>
              </a:spcBef>
              <a:buSzPct val="75000"/>
              <a:buChar char="•"/>
              <a:defRPr i="1"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fasta_paths</a:t>
            </a:r>
          </a:p>
          <a:p>
            <a:pPr lvl="2" indent="411479" algn="l" defTabSz="739378">
              <a:lnSpc>
                <a:spcPct val="10000"/>
              </a:lnSpc>
              <a:spcBef>
                <a:spcPts val="5300"/>
              </a:spcBef>
              <a:defRPr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Input sequence (e.g. bax.fasta)</a:t>
            </a:r>
          </a:p>
          <a:p>
            <a:pPr marL="422274" indent="-422274" algn="l" defTabSz="739378">
              <a:lnSpc>
                <a:spcPct val="10000"/>
              </a:lnSpc>
              <a:spcBef>
                <a:spcPts val="5300"/>
              </a:spcBef>
              <a:buSzPct val="75000"/>
              <a:buChar char="•"/>
              <a:defRPr i="1"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output_dir</a:t>
            </a:r>
          </a:p>
          <a:p>
            <a:pPr lvl="2" indent="411479" algn="l" defTabSz="739378">
              <a:lnSpc>
                <a:spcPct val="10000"/>
              </a:lnSpc>
              <a:spcBef>
                <a:spcPts val="5300"/>
              </a:spcBef>
              <a:defRPr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Predictions are saved to output </a:t>
            </a:r>
          </a:p>
          <a:p>
            <a:pPr lvl="2" indent="411479" algn="l" defTabSz="739378">
              <a:lnSpc>
                <a:spcPct val="10000"/>
              </a:lnSpc>
              <a:spcBef>
                <a:spcPts val="5300"/>
              </a:spcBef>
              <a:defRPr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directory in this directory</a:t>
            </a:r>
          </a:p>
          <a:p>
            <a:pPr marL="422274" indent="-422274" algn="l" defTabSz="739378">
              <a:lnSpc>
                <a:spcPct val="10000"/>
              </a:lnSpc>
              <a:spcBef>
                <a:spcPts val="5300"/>
              </a:spcBef>
              <a:buSzPct val="75000"/>
              <a:buChar char="•"/>
              <a:defRPr i="1"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max_template_date</a:t>
            </a:r>
          </a:p>
          <a:p>
            <a:pPr lvl="2" indent="411479" algn="l" defTabSz="739378">
              <a:lnSpc>
                <a:spcPct val="10000"/>
              </a:lnSpc>
              <a:spcBef>
                <a:spcPts val="5300"/>
              </a:spcBef>
              <a:defRPr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For PDB search</a:t>
            </a:r>
          </a:p>
          <a:p>
            <a:pPr marL="422274" indent="-422274" algn="l" defTabSz="739378">
              <a:lnSpc>
                <a:spcPct val="10000"/>
              </a:lnSpc>
              <a:spcBef>
                <a:spcPts val="5300"/>
              </a:spcBef>
              <a:buSzPct val="75000"/>
              <a:buChar char="•"/>
              <a:defRPr i="1"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use_gpu_relax</a:t>
            </a:r>
          </a:p>
          <a:p>
            <a:pPr lvl="2" indent="411479" algn="l" defTabSz="739378">
              <a:lnSpc>
                <a:spcPct val="10000"/>
              </a:lnSpc>
              <a:spcBef>
                <a:spcPts val="5300"/>
              </a:spcBef>
              <a:defRPr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 GPU acceleratedminimization</a:t>
            </a:r>
          </a:p>
          <a:p>
            <a:pPr marL="422274" indent="-422274" algn="l" defTabSz="739378">
              <a:lnSpc>
                <a:spcPct val="10000"/>
              </a:lnSpc>
              <a:spcBef>
                <a:spcPts val="5300"/>
              </a:spcBef>
              <a:buSzPct val="75000"/>
              <a:buChar char="•"/>
              <a:defRPr i="1"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jackhmmer_binary_path</a:t>
            </a:r>
          </a:p>
          <a:p>
            <a:pPr lvl="2" indent="411479" algn="l" defTabSz="739378">
              <a:lnSpc>
                <a:spcPct val="10000"/>
              </a:lnSpc>
              <a:spcBef>
                <a:spcPts val="5300"/>
              </a:spcBef>
              <a:defRPr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Points to jackhammer program </a:t>
            </a:r>
          </a:p>
          <a:p>
            <a:pPr lvl="2" indent="411479" algn="l" defTabSz="739378">
              <a:lnSpc>
                <a:spcPct val="10000"/>
              </a:lnSpc>
              <a:spcBef>
                <a:spcPts val="5300"/>
              </a:spcBef>
              <a:defRPr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(probably not needed anymore)</a:t>
            </a:r>
          </a:p>
          <a:p>
            <a:pPr marL="422274" indent="-422274" algn="l" defTabSz="739378">
              <a:lnSpc>
                <a:spcPct val="10000"/>
              </a:lnSpc>
              <a:spcBef>
                <a:spcPts val="5300"/>
              </a:spcBef>
              <a:buSzPct val="75000"/>
              <a:buChar char="•"/>
              <a:defRPr i="1"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rest are flags pointing to the </a:t>
            </a:r>
          </a:p>
          <a:p>
            <a:pPr lvl="2" indent="411479" algn="l" defTabSz="739378">
              <a:lnSpc>
                <a:spcPct val="10000"/>
              </a:lnSpc>
              <a:spcBef>
                <a:spcPts val="5300"/>
              </a:spcBef>
              <a:defRPr i="1" sz="342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appropriate databases.</a:t>
            </a:r>
          </a:p>
        </p:txBody>
      </p:sp>
      <p:sp>
        <p:nvSpPr>
          <p:cNvPr id="228" name="Tutorial/00_monomer_pred/monomer.slurm (Lines 35 to EOF)"/>
          <p:cNvSpPr txBox="1"/>
          <p:nvPr>
            <p:ph type="title"/>
          </p:nvPr>
        </p:nvSpPr>
        <p:spPr>
          <a:xfrm>
            <a:off x="460783" y="392348"/>
            <a:ext cx="23462434" cy="1300247"/>
          </a:xfrm>
          <a:prstGeom prst="rect">
            <a:avLst/>
          </a:prstGeom>
        </p:spPr>
        <p:txBody>
          <a:bodyPr/>
          <a:lstStyle/>
          <a:p>
            <a:pPr/>
            <a:r>
              <a:t>Tutorial/00_monomer_pred/monomer.slurm (Lines 35 to EOF)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Monomer Tutorial (~2.75 hours, node: c30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Monomer Tutorial (~2.75 hours, node: c301)</a:t>
            </a:r>
          </a:p>
        </p:txBody>
      </p:sp>
      <p:sp>
        <p:nvSpPr>
          <p:cNvPr id="231" name="Make input fil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70277" indent="-670277">
              <a:buSzPct val="100000"/>
              <a:buAutoNum type="arabicPeriod" startAt="1"/>
            </a:pPr>
            <a:r>
              <a:t>Make input file:</a:t>
            </a:r>
          </a:p>
          <a:p>
            <a:pPr lvl="2" marL="0" indent="457200">
              <a:lnSpc>
                <a:spcPct val="40000"/>
              </a:lnSpc>
              <a:buSzTx/>
              <a:buNone/>
              <a:defRPr sz="3800"/>
            </a:pPr>
            <a:r>
              <a:t>$ vi bax.fasta</a:t>
            </a:r>
          </a:p>
          <a:p>
            <a:pPr lvl="2" marL="0" indent="457200">
              <a:lnSpc>
                <a:spcPct val="10000"/>
              </a:lnSpc>
              <a:buSzTx/>
              <a:buNone/>
              <a:defRPr sz="3800"/>
            </a:pPr>
            <a:r>
              <a:t>&gt;bax</a:t>
            </a:r>
          </a:p>
          <a:p>
            <a:pPr lvl="2" marL="0" indent="457200">
              <a:buSzTx/>
              <a:buNone/>
              <a:defRPr sz="3800"/>
            </a:pPr>
            <a:r>
              <a:t>MDGSGEQPRGGGPTSSEQIMKTGALLLQGFIQDRAGRMGGEAPELALDPVPQDASTKKLSECLKRIGDELDSNMELQRMIAAVDTDSPREVFFRVAADMFSDGNFNWGRVVALFYFASKLVLKALCTKVPELIRTIMGWTLDFLRERLLGWIQDQGGWDGLLSYFGTPTWQTVTIFVAGVLTASLTIWKKMG</a:t>
            </a:r>
          </a:p>
          <a:p>
            <a:pPr marL="670277" indent="-670277">
              <a:buSzPct val="100000"/>
              <a:buAutoNum type="arabicPeriod" startAt="2"/>
            </a:pPr>
            <a:r>
              <a:t>Change INPUT to bax in monomer.slurm (lines 10 &amp; 34)</a:t>
            </a:r>
          </a:p>
          <a:p>
            <a:pPr lvl="2" marL="0" indent="457200">
              <a:buSzTx/>
              <a:buNone/>
              <a:defRPr sz="3800"/>
            </a:pPr>
            <a:r>
              <a:t>sed -i ‘s/INPUT/bax/’ monomer.slurm</a:t>
            </a:r>
          </a:p>
          <a:p>
            <a:pPr marL="670277" indent="-670277">
              <a:buSzPct val="100000"/>
              <a:buAutoNum type="arabicPeriod" startAt="3"/>
            </a:pPr>
            <a:r>
              <a:t>Submit the SLURM script</a:t>
            </a:r>
          </a:p>
          <a:p>
            <a:pPr lvl="2" marL="0" indent="457200">
              <a:buSzTx/>
              <a:buNone/>
              <a:defRPr sz="3800"/>
            </a:pPr>
            <a:r>
              <a:t>sbatch monomer.slurm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22-09-07 at 10.20.19 AM.png" descr="Screen Shot 2022-09-07 at 10.20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44" y="2075733"/>
            <a:ext cx="15281825" cy="1151774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utorial/01_complex_pred/complex.slurm (First 35 Lines)"/>
          <p:cNvSpPr txBox="1"/>
          <p:nvPr>
            <p:ph type="title"/>
          </p:nvPr>
        </p:nvSpPr>
        <p:spPr>
          <a:xfrm>
            <a:off x="460783" y="392348"/>
            <a:ext cx="23462434" cy="1300247"/>
          </a:xfrm>
          <a:prstGeom prst="rect">
            <a:avLst/>
          </a:prstGeom>
        </p:spPr>
        <p:txBody>
          <a:bodyPr/>
          <a:lstStyle/>
          <a:p>
            <a:pPr/>
            <a:r>
              <a:t>Tutorial/01_complex_pred/complex.slurm (First 35 Lines)</a:t>
            </a:r>
          </a:p>
        </p:txBody>
      </p:sp>
      <p:sp>
        <p:nvSpPr>
          <p:cNvPr id="235" name="SLURM Allocation requests…"/>
          <p:cNvSpPr txBox="1"/>
          <p:nvPr>
            <p:ph type="body" sz="quarter" idx="1"/>
          </p:nvPr>
        </p:nvSpPr>
        <p:spPr>
          <a:xfrm>
            <a:off x="5729602" y="2276315"/>
            <a:ext cx="6942997" cy="3062894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</a:ln>
        </p:spPr>
        <p:txBody>
          <a:bodyPr anchor="ctr"/>
          <a:lstStyle/>
          <a:p>
            <a:pPr marL="0" indent="0" algn="ctr">
              <a:lnSpc>
                <a:spcPct val="10000"/>
              </a:lnSpc>
              <a:buSzTx/>
              <a:buNone/>
            </a:pPr>
            <a:r>
              <a:t>SLURM Allocation requests</a:t>
            </a:r>
          </a:p>
          <a:p>
            <a:pPr marL="469194" indent="-469194" algn="ctr">
              <a:lnSpc>
                <a:spcPct val="10000"/>
              </a:lnSpc>
            </a:pPr>
            <a:r>
              <a:t>Rename INPUT to job name</a:t>
            </a:r>
          </a:p>
        </p:txBody>
      </p:sp>
      <p:sp>
        <p:nvSpPr>
          <p:cNvPr id="236" name="Load CUDA library (for GPU)"/>
          <p:cNvSpPr txBox="1"/>
          <p:nvPr/>
        </p:nvSpPr>
        <p:spPr>
          <a:xfrm>
            <a:off x="4789802" y="6340469"/>
            <a:ext cx="6942997" cy="806462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Load CUDA library (for GPU)</a:t>
            </a:r>
          </a:p>
        </p:txBody>
      </p:sp>
      <p:sp>
        <p:nvSpPr>
          <p:cNvPr id="237" name="Loads my conda environment for AlphaFold"/>
          <p:cNvSpPr txBox="1"/>
          <p:nvPr/>
        </p:nvSpPr>
        <p:spPr>
          <a:xfrm>
            <a:off x="15610202" y="6487357"/>
            <a:ext cx="6671634" cy="1729295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lnSpc>
                <a:spcPct val="13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Loads my conda environment for AlphaFold </a:t>
            </a:r>
          </a:p>
        </p:txBody>
      </p:sp>
      <p:sp>
        <p:nvSpPr>
          <p:cNvPr id="238" name="Variable “AF” points to AlphaFold program"/>
          <p:cNvSpPr txBox="1"/>
          <p:nvPr/>
        </p:nvSpPr>
        <p:spPr>
          <a:xfrm>
            <a:off x="8863376" y="8537569"/>
            <a:ext cx="8591517" cy="806462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Variable “AF” points to AlphaFold program</a:t>
            </a:r>
          </a:p>
        </p:txBody>
      </p:sp>
      <p:sp>
        <p:nvSpPr>
          <p:cNvPr id="239" name="Variable “OUT_DIR” points to current working directory"/>
          <p:cNvSpPr txBox="1"/>
          <p:nvPr/>
        </p:nvSpPr>
        <p:spPr>
          <a:xfrm>
            <a:off x="8191963" y="9595098"/>
            <a:ext cx="10813818" cy="806461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Variable “OUT_DIR” points to current working directory</a:t>
            </a:r>
          </a:p>
        </p:txBody>
      </p:sp>
      <p:sp>
        <p:nvSpPr>
          <p:cNvPr id="240" name="Variable “DATA_DIR” points to AF databases…"/>
          <p:cNvSpPr txBox="1"/>
          <p:nvPr/>
        </p:nvSpPr>
        <p:spPr>
          <a:xfrm>
            <a:off x="13499124" y="10652626"/>
            <a:ext cx="9641649" cy="1636228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616148">
              <a:lnSpc>
                <a:spcPct val="20000"/>
              </a:lnSpc>
              <a:spcBef>
                <a:spcPts val="4400"/>
              </a:spcBef>
              <a:defRPr sz="28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Variable “DATA_DIR” points to AF databases</a:t>
            </a:r>
          </a:p>
          <a:p>
            <a:pPr algn="l" defTabSz="616148">
              <a:lnSpc>
                <a:spcPct val="80000"/>
              </a:lnSpc>
              <a:spcBef>
                <a:spcPts val="4400"/>
              </a:spcBef>
              <a:defRPr sz="285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Variable “DATA_DIR2” points to AF databases that update the beginning of every month</a:t>
            </a:r>
          </a:p>
        </p:txBody>
      </p:sp>
      <p:sp>
        <p:nvSpPr>
          <p:cNvPr id="241" name="Variable “input” is the name of your pasta file (rename INPUT)"/>
          <p:cNvSpPr txBox="1"/>
          <p:nvPr/>
        </p:nvSpPr>
        <p:spPr>
          <a:xfrm>
            <a:off x="11368402" y="12539921"/>
            <a:ext cx="12820716" cy="806462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lnSpc>
                <a:spcPct val="10000"/>
              </a:lnSpc>
              <a:spcBef>
                <a:spcPts val="59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Variable “input” is the name of your pasta file (rename INPUT)</a:t>
            </a:r>
          </a:p>
        </p:txBody>
      </p:sp>
      <p:sp>
        <p:nvSpPr>
          <p:cNvPr id="242" name="Same as monomer.sh so far..…"/>
          <p:cNvSpPr txBox="1"/>
          <p:nvPr/>
        </p:nvSpPr>
        <p:spPr>
          <a:xfrm>
            <a:off x="16321402" y="2415155"/>
            <a:ext cx="7644275" cy="1636228"/>
          </a:xfrm>
          <a:prstGeom prst="rect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lnSpc>
                <a:spcPct val="10000"/>
              </a:lnSpc>
              <a:spcBef>
                <a:spcPts val="5900"/>
              </a:spcBef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Same as monomer.sh so far..</a:t>
            </a:r>
          </a:p>
          <a:p>
            <a:pPr>
              <a:lnSpc>
                <a:spcPct val="10000"/>
              </a:lnSpc>
              <a:spcBef>
                <a:spcPts val="5900"/>
              </a:spcBef>
              <a:defRPr b="1"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(Except for comment on line 12)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m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 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050" y="2558198"/>
            <a:ext cx="23312907" cy="787233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Walker, Yallapragada, and Tangney, Trends in Biotechnology, 2020, 39, P651"/>
          <p:cNvSpPr/>
          <p:nvPr/>
        </p:nvSpPr>
        <p:spPr>
          <a:xfrm>
            <a:off x="611229" y="12402111"/>
            <a:ext cx="23161542" cy="5588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Walker, Yallapragada, and Tangney,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Trends in Biotechnology</a:t>
            </a:r>
            <a:r>
              <a:t>, 2020, 39, P651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22-09-07 at 10.20.30 AM.png" descr="Screen Shot 2022-09-07 at 10.20.3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706" y="5096970"/>
            <a:ext cx="15468912" cy="580886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Max template year for PDBS"/>
          <p:cNvSpPr txBox="1"/>
          <p:nvPr>
            <p:ph type="body" sz="quarter" idx="1"/>
          </p:nvPr>
        </p:nvSpPr>
        <p:spPr>
          <a:xfrm>
            <a:off x="1733005" y="3653786"/>
            <a:ext cx="6942997" cy="1100001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</a:ln>
        </p:spPr>
        <p:txBody>
          <a:bodyPr anchor="ctr"/>
          <a:lstStyle>
            <a:lvl1pPr marL="0" indent="0" algn="ctr">
              <a:lnSpc>
                <a:spcPct val="10000"/>
              </a:lnSpc>
              <a:buSzTx/>
              <a:buNone/>
            </a:lvl1pPr>
          </a:lstStyle>
          <a:p>
            <a:pPr/>
            <a:r>
              <a:t>Max template year for PDBS</a:t>
            </a:r>
          </a:p>
        </p:txBody>
      </p:sp>
      <p:sp>
        <p:nvSpPr>
          <p:cNvPr id="246" name="* The symbol “\” means continue reading next line (ignores line breaks)"/>
          <p:cNvSpPr txBox="1"/>
          <p:nvPr/>
        </p:nvSpPr>
        <p:spPr>
          <a:xfrm>
            <a:off x="517196" y="11322150"/>
            <a:ext cx="15321931" cy="8040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813315">
              <a:lnSpc>
                <a:spcPct val="30000"/>
              </a:lnSpc>
              <a:spcBef>
                <a:spcPts val="5800"/>
              </a:spcBef>
              <a:defRPr sz="3762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* The symbol “\” means continue reading next line (ignores line breaks)</a:t>
            </a:r>
          </a:p>
        </p:txBody>
      </p:sp>
      <p:sp>
        <p:nvSpPr>
          <p:cNvPr id="247" name="All flags are the same as…"/>
          <p:cNvSpPr txBox="1"/>
          <p:nvPr/>
        </p:nvSpPr>
        <p:spPr>
          <a:xfrm>
            <a:off x="16355228" y="5793165"/>
            <a:ext cx="7933225" cy="4416476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marL="469194" indent="-469194" algn="l">
              <a:lnSpc>
                <a:spcPct val="10000"/>
              </a:lnSpc>
              <a:spcBef>
                <a:spcPts val="5900"/>
              </a:spcBef>
              <a:buSzPct val="75000"/>
              <a:buChar char="•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All flags are the same as</a:t>
            </a:r>
          </a:p>
          <a:p>
            <a:pPr lvl="2" algn="l">
              <a:lnSpc>
                <a:spcPct val="1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monomer.slurm</a:t>
            </a:r>
          </a:p>
          <a:p>
            <a:pPr marL="469194" indent="-469194" algn="l">
              <a:lnSpc>
                <a:spcPct val="10000"/>
              </a:lnSpc>
              <a:spcBef>
                <a:spcPts val="5900"/>
              </a:spcBef>
              <a:buSzPct val="75000"/>
              <a:buChar char="•"/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Differences are in lines 53, 54, </a:t>
            </a:r>
          </a:p>
          <a:p>
            <a:pPr lvl="2" algn="l">
              <a:lnSpc>
                <a:spcPct val="1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 removed the PDB70 </a:t>
            </a:r>
          </a:p>
          <a:p>
            <a:pPr lvl="2" algn="l">
              <a:lnSpc>
                <a:spcPct val="1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database</a:t>
            </a:r>
          </a:p>
        </p:txBody>
      </p:sp>
      <p:sp>
        <p:nvSpPr>
          <p:cNvPr id="248" name="Tutorial/01_complex_pred/complex.slurm (Lines 35 to EOF)"/>
          <p:cNvSpPr txBox="1"/>
          <p:nvPr>
            <p:ph type="title"/>
          </p:nvPr>
        </p:nvSpPr>
        <p:spPr>
          <a:xfrm>
            <a:off x="460783" y="392348"/>
            <a:ext cx="23462434" cy="1300247"/>
          </a:xfrm>
          <a:prstGeom prst="rect">
            <a:avLst/>
          </a:prstGeom>
        </p:spPr>
        <p:txBody>
          <a:bodyPr/>
          <a:lstStyle/>
          <a:p>
            <a:pPr/>
            <a:r>
              <a:t>Tutorial/01_complex_pred/complex.slurm (Lines 35 to EOF)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mplex Tutor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Complex Tutorial</a:t>
            </a:r>
          </a:p>
        </p:txBody>
      </p:sp>
      <p:sp>
        <p:nvSpPr>
          <p:cNvPr id="251" name="Make input fil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952" indent="-609952" defTabSz="747593">
              <a:spcBef>
                <a:spcPts val="5300"/>
              </a:spcBef>
              <a:buSzPct val="100000"/>
              <a:buAutoNum type="arabicPeriod" startAt="1"/>
              <a:defRPr sz="3458"/>
            </a:pPr>
            <a:r>
              <a:t>Make input file:</a:t>
            </a:r>
          </a:p>
          <a:p>
            <a:pPr lvl="2" marL="0" indent="416052" defTabSz="747593">
              <a:lnSpc>
                <a:spcPct val="40000"/>
              </a:lnSpc>
              <a:spcBef>
                <a:spcPts val="5300"/>
              </a:spcBef>
              <a:buSzTx/>
              <a:buNone/>
              <a:defRPr sz="3458"/>
            </a:pPr>
            <a:r>
              <a:t>$ vi paparde.fasta</a:t>
            </a:r>
          </a:p>
          <a:p>
            <a:pPr lvl="2" marL="0" indent="416052" defTabSz="747593">
              <a:lnSpc>
                <a:spcPct val="10000"/>
              </a:lnSpc>
              <a:spcBef>
                <a:spcPts val="5300"/>
              </a:spcBef>
              <a:buSzTx/>
              <a:buNone/>
              <a:defRPr sz="3458"/>
            </a:pPr>
            <a:r>
              <a:t>&gt; ParD</a:t>
            </a:r>
          </a:p>
          <a:p>
            <a:pPr lvl="2" marL="0" indent="416052" defTabSz="747593">
              <a:lnSpc>
                <a:spcPct val="90000"/>
              </a:lnSpc>
              <a:spcBef>
                <a:spcPts val="5300"/>
              </a:spcBef>
              <a:buSzTx/>
              <a:buNone/>
              <a:defRPr sz="3458"/>
            </a:pPr>
            <a:r>
              <a:t>GSHMMSLKWTRKAAADLDAIYDHYVVLIGPEKALKAVQDIVEQVKPLQQVANQGAGRPSEVPGVRTLTLERWPFSAPFRVKGKEIQILRIDRVEITP</a:t>
            </a:r>
          </a:p>
          <a:p>
            <a:pPr lvl="2" marL="0" indent="416052" defTabSz="747593">
              <a:lnSpc>
                <a:spcPct val="10000"/>
              </a:lnSpc>
              <a:spcBef>
                <a:spcPts val="5300"/>
              </a:spcBef>
              <a:buSzTx/>
              <a:buNone/>
              <a:defRPr sz="3458"/>
            </a:pPr>
            <a:r>
              <a:t>&gt;ParE</a:t>
            </a:r>
          </a:p>
          <a:p>
            <a:pPr lvl="2" marL="0" indent="416052" defTabSz="747593">
              <a:lnSpc>
                <a:spcPct val="80000"/>
              </a:lnSpc>
              <a:spcBef>
                <a:spcPts val="5300"/>
              </a:spcBef>
              <a:buSzTx/>
              <a:buNone/>
              <a:defRPr sz="3458"/>
            </a:pPr>
            <a:r>
              <a:t>GSHMMSTVVSFRADDALVAALDELARATHRDRPYHLRQALAQYLERQQWQVAAIDEGLADANAGRLLEHIEIEKRWGLQ</a:t>
            </a:r>
          </a:p>
          <a:p>
            <a:pPr marL="609952" indent="-609952" defTabSz="747593">
              <a:spcBef>
                <a:spcPts val="5300"/>
              </a:spcBef>
              <a:buSzPct val="100000"/>
              <a:buAutoNum type="arabicPeriod" startAt="2"/>
              <a:defRPr sz="3458"/>
            </a:pPr>
            <a:r>
              <a:t>Change INPUT to paparde to complex.slurm (lines 10 &amp; 34)</a:t>
            </a:r>
          </a:p>
          <a:p>
            <a:pPr lvl="2" marL="0" indent="416052" defTabSz="747593">
              <a:spcBef>
                <a:spcPts val="5300"/>
              </a:spcBef>
              <a:buSzTx/>
              <a:buNone/>
              <a:defRPr sz="3458"/>
            </a:pPr>
            <a:r>
              <a:t>sed -i ‘s/INPUT/paparde/’ complex.slurm</a:t>
            </a:r>
          </a:p>
          <a:p>
            <a:pPr marL="609952" indent="-609952" defTabSz="747593">
              <a:spcBef>
                <a:spcPts val="5300"/>
              </a:spcBef>
              <a:buSzPct val="100000"/>
              <a:buAutoNum type="arabicPeriod" startAt="3"/>
              <a:defRPr sz="3458"/>
            </a:pPr>
            <a:r>
              <a:t>Submit the SLURM script</a:t>
            </a:r>
          </a:p>
          <a:p>
            <a:pPr lvl="2" marL="0" indent="416052" defTabSz="747593">
              <a:spcBef>
                <a:spcPts val="5300"/>
              </a:spcBef>
              <a:buSzTx/>
              <a:buNone/>
              <a:defRPr sz="3458"/>
            </a:pPr>
            <a:r>
              <a:t>sbatch complex.slurm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LURM Comma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SLURM Commands</a:t>
            </a:r>
          </a:p>
        </p:txBody>
      </p:sp>
      <p:sp>
        <p:nvSpPr>
          <p:cNvPr id="254" name="sbatch [file.slurm] ; Submits SLURM script to schedu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sbatch</a:t>
            </a:r>
            <a:r>
              <a:rPr i="1"/>
              <a:t> [file.slurm] ; </a:t>
            </a:r>
            <a:r>
              <a:t>Submits SLURM script to scheduler</a:t>
            </a:r>
            <a:endParaRPr i="1"/>
          </a:p>
          <a:p>
            <a:pPr/>
            <a:r>
              <a:t>squeue ; Check the SLURM queue</a:t>
            </a:r>
          </a:p>
          <a:p>
            <a:pPr lvl="1" marL="952500" indent="-508000">
              <a:defRPr sz="3800"/>
            </a:pPr>
            <a:r>
              <a:t>squeue -u </a:t>
            </a:r>
            <a:r>
              <a:rPr i="1"/>
              <a:t>[username] </a:t>
            </a:r>
            <a:r>
              <a:t>; Check your SLURM queue</a:t>
            </a:r>
            <a:endParaRPr i="1"/>
          </a:p>
          <a:p>
            <a:pPr lvl="1" marL="952500" indent="-508000">
              <a:defRPr sz="3800"/>
            </a:pPr>
            <a:r>
              <a:t>squeue -p </a:t>
            </a:r>
            <a:r>
              <a:rPr i="1"/>
              <a:t>[partition] </a:t>
            </a:r>
            <a:r>
              <a:t>; Check the queue for a specific partition</a:t>
            </a:r>
            <a:endParaRPr i="1"/>
          </a:p>
          <a:p>
            <a:pPr/>
            <a:r>
              <a:t>scancel </a:t>
            </a:r>
            <a:r>
              <a:rPr i="1"/>
              <a:t>[job number] </a:t>
            </a:r>
            <a:r>
              <a:t>; Cancel a submitted job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URM Comma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SLURM Commands</a:t>
            </a:r>
          </a:p>
        </p:txBody>
      </p:sp>
      <p:sp>
        <p:nvSpPr>
          <p:cNvPr id="257" name="module load [name] ; Loads the environment for specified progra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module load </a:t>
            </a:r>
            <a:r>
              <a:rPr i="1"/>
              <a:t>[name]</a:t>
            </a:r>
            <a:r>
              <a:t> ; Loads the environment for specified program</a:t>
            </a:r>
          </a:p>
          <a:p>
            <a:pPr/>
            <a:r>
              <a:t>module purge ; Cleans loaded modules</a:t>
            </a:r>
          </a:p>
          <a:p>
            <a:pPr/>
            <a:r>
              <a:t>module list ; List all currently loaded modules</a:t>
            </a:r>
          </a:p>
          <a:p>
            <a:pPr/>
            <a:r>
              <a:t>module avail ; List all available modules</a:t>
            </a:r>
          </a:p>
          <a:p>
            <a:pPr/>
            <a:r>
              <a:t>module spider </a:t>
            </a:r>
            <a:r>
              <a:rPr i="1"/>
              <a:t>[name]</a:t>
            </a:r>
            <a:r>
              <a:t> ; Searches for program</a:t>
            </a:r>
          </a:p>
          <a:p>
            <a:pPr/>
          </a:p>
          <a:p>
            <a:pPr/>
            <a:r>
              <a:t>Alternatively, you can look for software in: </a:t>
            </a:r>
            <a:r>
              <a:rPr b="1"/>
              <a:t>/opt/oscer/software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rotein Structure Prediction vs Protein Fol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6885">
              <a:defRPr sz="5432"/>
            </a:pPr>
            <a:r>
              <a:t>Protein Structure Prediction </a:t>
            </a:r>
            <a:r>
              <a:rPr i="1"/>
              <a:t>vs</a:t>
            </a:r>
            <a:r>
              <a:t> Protein Folding</a:t>
            </a:r>
          </a:p>
        </p:txBody>
      </p:sp>
      <p:sp>
        <p:nvSpPr>
          <p:cNvPr id="131" name="It is a much harder task to identify the protein folding pathway…"/>
          <p:cNvSpPr txBox="1"/>
          <p:nvPr>
            <p:ph type="body" idx="1"/>
          </p:nvPr>
        </p:nvSpPr>
        <p:spPr>
          <a:xfrm>
            <a:off x="738601" y="2327115"/>
            <a:ext cx="15034649" cy="1002493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100"/>
              </a:spcBef>
            </a:pPr>
            <a:r>
              <a:t>It is a much harder task to identify the protein folding pathway</a:t>
            </a:r>
          </a:p>
          <a:p>
            <a:pPr>
              <a:spcBef>
                <a:spcPts val="6100"/>
              </a:spcBef>
            </a:pPr>
            <a:r>
              <a:t>Cyrus Levinthal’s Paradox</a:t>
            </a:r>
          </a:p>
          <a:p>
            <a:pPr lvl="1" marL="952500" indent="-508000">
              <a:spcBef>
                <a:spcPts val="6100"/>
              </a:spcBef>
            </a:pPr>
            <a:r>
              <a:t>A protein with 150 amino acids, 298 dihedral angles</a:t>
            </a:r>
          </a:p>
          <a:p>
            <a:pPr lvl="1" marL="952500" indent="-508000">
              <a:spcBef>
                <a:spcPts val="6100"/>
              </a:spcBef>
            </a:pPr>
            <a:r>
              <a:t>If each angle can adopt one of three stable conformations, there are 3</a:t>
            </a:r>
            <a:r>
              <a:rPr baseline="50749"/>
              <a:t>298</a:t>
            </a:r>
            <a:r>
              <a:t>~10</a:t>
            </a:r>
            <a:r>
              <a:rPr baseline="50749"/>
              <a:t>149</a:t>
            </a:r>
            <a:r>
              <a:rPr baseline="31999"/>
              <a:t> </a:t>
            </a:r>
            <a:r>
              <a:t>possible configurations </a:t>
            </a:r>
          </a:p>
          <a:p>
            <a:pPr lvl="1" marL="952500" indent="-508000">
              <a:spcBef>
                <a:spcPts val="6100"/>
              </a:spcBef>
            </a:pPr>
            <a:r>
              <a:t>If the protein randomly samples the configurations at a rate of 10</a:t>
            </a:r>
            <a:r>
              <a:rPr baseline="53874"/>
              <a:t>12</a:t>
            </a:r>
            <a:r>
              <a:t> configurations per second, it would take the age of the universe for this protein to fold</a:t>
            </a:r>
          </a:p>
          <a:p>
            <a:pPr marL="508000" indent="-508000">
              <a:spcBef>
                <a:spcPts val="6100"/>
              </a:spcBef>
            </a:pPr>
            <a:r>
              <a:t>God does not play dice with the universe</a:t>
            </a:r>
          </a:p>
        </p:txBody>
      </p:sp>
      <p:grpSp>
        <p:nvGrpSpPr>
          <p:cNvPr id="134" name="Group"/>
          <p:cNvGrpSpPr/>
          <p:nvPr/>
        </p:nvGrpSpPr>
        <p:grpSpPr>
          <a:xfrm>
            <a:off x="611229" y="4900347"/>
            <a:ext cx="23161542" cy="8289165"/>
            <a:chOff x="0" y="0"/>
            <a:chExt cx="23161541" cy="8289163"/>
          </a:xfrm>
        </p:grpSpPr>
        <p:pic>
          <p:nvPicPr>
            <p:cNvPr id="13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678064" y="0"/>
              <a:ext cx="5789328" cy="6825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https://web.archive.org/web/20110523080407/http://www-miller.ch.cam.ac.uk/levinthal/levinthal.html…"/>
            <p:cNvSpPr/>
            <p:nvPr/>
          </p:nvSpPr>
          <p:spPr>
            <a:xfrm>
              <a:off x="0" y="7273163"/>
              <a:ext cx="23161542" cy="1016001"/>
            </a:xfrm>
            <a:prstGeom prst="rect">
              <a:avLst/>
            </a:prstGeom>
            <a:solidFill>
              <a:srgbClr val="800D0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</a:defRPr>
              </a:pPr>
              <a:r>
                <a:t>https://web.archive.org/web/20110523080407/http://www-miller.ch.cam.ac.uk/levinthal/levinthal.html</a:t>
              </a:r>
            </a:p>
            <a:p>
              <a:pPr defTabSz="584200">
                <a:defRPr sz="3000">
                  <a:solidFill>
                    <a:srgbClr val="FFFFFF"/>
                  </a:solidFill>
                </a:defRPr>
              </a:pPr>
              <a:r>
                <a:t>Levinthal, </a:t>
              </a:r>
              <a:r>
                <a:rPr i="1">
                  <a:latin typeface="+mj-lt"/>
                  <a:ea typeface="+mj-ea"/>
                  <a:cs typeface="+mj-cs"/>
                  <a:sym typeface="Helvetica"/>
                </a:rPr>
                <a:t>Ext. du J. Chim. Phys.</a:t>
              </a:r>
              <a:r>
                <a:t> 1965, 65, 44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31" grpId="1"/>
      <p:bldP build="whole" bldLvl="1" animBg="1" rev="0" advAuto="0" spid="13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rotein Folding Path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Protein Folding Pathway</a:t>
            </a:r>
          </a:p>
        </p:txBody>
      </p:sp>
      <p:sp>
        <p:nvSpPr>
          <p:cNvPr id="137" name="Wolynes, Onuchic, Thirumalai, Science, 1995, 267, 1619; Dill and Chan, Nature Struct. Biol. 1997, 4, 10…"/>
          <p:cNvSpPr/>
          <p:nvPr/>
        </p:nvSpPr>
        <p:spPr>
          <a:xfrm>
            <a:off x="611229" y="12487737"/>
            <a:ext cx="23161542" cy="10160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Wolynes, Onuchic, Thirumalai,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Science</a:t>
            </a:r>
            <a:r>
              <a:t>, 1995, 267, 1619; Dill and Chan,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Nature Struct. Biol.</a:t>
            </a:r>
            <a:r>
              <a:t> 1997, 4, 10</a:t>
            </a:r>
          </a:p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Englander and Mayne,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Proc. Natl. Acad. Sci. USA</a:t>
            </a:r>
            <a:r>
              <a:t>, 2014, 111, 15873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515" y="2294966"/>
            <a:ext cx="20632720" cy="10078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ASP1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CASP14</a:t>
            </a:r>
          </a:p>
        </p:txBody>
      </p:sp>
      <p:sp>
        <p:nvSpPr>
          <p:cNvPr id="141" name="Critical Assessment of Structure Prediction (CASP)…"/>
          <p:cNvSpPr txBox="1"/>
          <p:nvPr>
            <p:ph type="body" idx="1"/>
          </p:nvPr>
        </p:nvSpPr>
        <p:spPr>
          <a:xfrm>
            <a:off x="738601" y="2770218"/>
            <a:ext cx="22906798" cy="8175564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7000"/>
              </a:spcBef>
            </a:pPr>
            <a:r>
              <a:t>Critical Assessment of Structure Prediction (CASP) </a:t>
            </a:r>
          </a:p>
          <a:p>
            <a:pPr>
              <a:spcBef>
                <a:spcPts val="7000"/>
              </a:spcBef>
            </a:pPr>
            <a:r>
              <a:t>Test systems: 52 proteins or protein complexes.  42 (x-ray), 7 (cryo-EM), 3 (NMR)</a:t>
            </a:r>
          </a:p>
          <a:p>
            <a:pPr>
              <a:spcBef>
                <a:spcPts val="7000"/>
              </a:spcBef>
            </a:pPr>
            <a:r>
              <a:t>Participants: 97 research groups (19 countries), 215 modeling methods</a:t>
            </a:r>
          </a:p>
          <a:p>
            <a:pPr>
              <a:spcBef>
                <a:spcPts val="7000"/>
              </a:spcBef>
            </a:pPr>
            <a:r>
              <a:t>Global Distance Test Total Score (GDT_TS) through Local-Global Alignment</a:t>
            </a:r>
          </a:p>
          <a:p>
            <a:pPr lvl="1" marL="952500" indent="-508000">
              <a:spcBef>
                <a:spcPts val="7000"/>
              </a:spcBef>
            </a:pPr>
            <a:r>
              <a:t>Zelma, </a:t>
            </a:r>
            <a:r>
              <a:rPr i="1"/>
              <a:t>Nuc. Acids Res.</a:t>
            </a:r>
            <a:r>
              <a:t> 2003, 31, 3370</a:t>
            </a:r>
          </a:p>
          <a:p>
            <a:pPr lvl="1" marL="952500" indent="-508000">
              <a:spcBef>
                <a:spcPts val="7000"/>
              </a:spcBef>
            </a:pPr>
            <a:r>
              <a:t>Measures the similarity between structures of the same protein  </a:t>
            </a:r>
          </a:p>
        </p:txBody>
      </p:sp>
      <p:sp>
        <p:nvSpPr>
          <p:cNvPr id="142" name="Kryshtafovych, Schwede, Topf, Fidelis, and Moult, Proteins, 2021, 89, 1607"/>
          <p:cNvSpPr/>
          <p:nvPr/>
        </p:nvSpPr>
        <p:spPr>
          <a:xfrm>
            <a:off x="611229" y="12402111"/>
            <a:ext cx="23161542" cy="5588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Kryshtafovych, Schwede, Topf, Fidelis, and Moult,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Proteins</a:t>
            </a:r>
            <a:r>
              <a:t>, 2021, 89, 1607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ASP1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CASP14</a:t>
            </a:r>
          </a:p>
        </p:txBody>
      </p:sp>
      <p:sp>
        <p:nvSpPr>
          <p:cNvPr id="145" name="Kryshtafovych, Schwede, Topf, Fidelis, and Moult, Proteins, 2021, 89, 1607"/>
          <p:cNvSpPr/>
          <p:nvPr/>
        </p:nvSpPr>
        <p:spPr>
          <a:xfrm>
            <a:off x="611229" y="12890472"/>
            <a:ext cx="23161542" cy="5588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Kryshtafovych, Schwede, Topf, Fidelis, and Moult,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Proteins</a:t>
            </a:r>
            <a:r>
              <a:t>, 2021, 89, 1607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4685" y="2075733"/>
            <a:ext cx="16782212" cy="10654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lphaFold2 Results From CASP1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AlphaFold2 Results From CASP14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005" y="2075733"/>
            <a:ext cx="15957058" cy="996544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Jumper, Evans, .., Hassabis, Proteins, 2021, 89, 1711"/>
          <p:cNvSpPr/>
          <p:nvPr/>
        </p:nvSpPr>
        <p:spPr>
          <a:xfrm>
            <a:off x="611229" y="12424312"/>
            <a:ext cx="23161542" cy="5588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Jumper, Evans, .., Hassabis,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Proteins</a:t>
            </a:r>
            <a:r>
              <a:t>, 2021, 89, 1711</a:t>
            </a:r>
          </a:p>
        </p:txBody>
      </p:sp>
      <p:sp>
        <p:nvSpPr>
          <p:cNvPr id="151" name="T1053, bacterial kinase"/>
          <p:cNvSpPr txBox="1"/>
          <p:nvPr/>
        </p:nvSpPr>
        <p:spPr>
          <a:xfrm>
            <a:off x="3786488" y="10241748"/>
            <a:ext cx="675576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T1053, bacterial kinase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lphaFold Tutor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AlphaFold Tutorial</a:t>
            </a:r>
          </a:p>
        </p:txBody>
      </p:sp>
      <p:sp>
        <p:nvSpPr>
          <p:cNvPr id="154" name="Goals:…"/>
          <p:cNvSpPr txBox="1"/>
          <p:nvPr>
            <p:ph type="body" idx="1"/>
          </p:nvPr>
        </p:nvSpPr>
        <p:spPr>
          <a:xfrm>
            <a:off x="738601" y="2327115"/>
            <a:ext cx="12954364" cy="11014979"/>
          </a:xfrm>
          <a:prstGeom prst="rect">
            <a:avLst/>
          </a:prstGeom>
        </p:spPr>
        <p:txBody>
          <a:bodyPr/>
          <a:lstStyle/>
          <a:p>
            <a:pPr marL="470534" indent="-470534" defTabSz="640794">
              <a:lnSpc>
                <a:spcPct val="10000"/>
              </a:lnSpc>
              <a:spcBef>
                <a:spcPts val="4600"/>
              </a:spcBef>
              <a:defRPr sz="3900"/>
            </a:pPr>
            <a:r>
              <a:rPr b="1"/>
              <a:t>Goals:</a:t>
            </a:r>
            <a:r>
              <a:t> </a:t>
            </a:r>
          </a:p>
          <a:p>
            <a:pPr lvl="1" marL="1183216" indent="-687916" defTabSz="640794">
              <a:lnSpc>
                <a:spcPct val="10000"/>
              </a:lnSpc>
              <a:spcBef>
                <a:spcPts val="4600"/>
              </a:spcBef>
              <a:buSzPct val="100000"/>
              <a:buAutoNum type="alphaUcPeriod" startAt="1"/>
              <a:defRPr sz="3900"/>
            </a:pPr>
            <a:r>
              <a:t>Predict the structure of Bax</a:t>
            </a:r>
          </a:p>
          <a:p>
            <a:pPr lvl="1" marL="1183216" indent="-687916" defTabSz="640794">
              <a:lnSpc>
                <a:spcPct val="10000"/>
              </a:lnSpc>
              <a:spcBef>
                <a:spcPts val="4600"/>
              </a:spcBef>
              <a:buSzPct val="100000"/>
              <a:buAutoNum type="alphaUcPeriod" startAt="1"/>
              <a:defRPr sz="3900"/>
            </a:pPr>
            <a:r>
              <a:t>Predict the complex of PaParDE (Bourne Lab)</a:t>
            </a:r>
          </a:p>
          <a:p>
            <a:pPr marL="470534" indent="-470534" defTabSz="640794">
              <a:spcBef>
                <a:spcPts val="4600"/>
              </a:spcBef>
              <a:defRPr sz="3900"/>
            </a:pPr>
          </a:p>
          <a:p>
            <a:pPr marL="470534" indent="-470534" defTabSz="640794">
              <a:spcBef>
                <a:spcPts val="4600"/>
              </a:spcBef>
              <a:defRPr sz="3900"/>
            </a:pPr>
            <a:r>
              <a:t>The working directory I prepared is organized as follow:</a:t>
            </a:r>
          </a:p>
          <a:p>
            <a:pPr marL="0" indent="0" defTabSz="640794">
              <a:lnSpc>
                <a:spcPct val="50000"/>
              </a:lnSpc>
              <a:spcBef>
                <a:spcPts val="4600"/>
              </a:spcBef>
              <a:buSzTx/>
              <a:buNone/>
              <a:defRPr sz="3821">
                <a:solidFill>
                  <a:schemeClr val="accent5"/>
                </a:solidFill>
              </a:defRPr>
            </a:pPr>
            <a:r>
              <a:t>&gt; /home/van/MacroMol_Modelling_Tutorial/02_AlphaFold/</a:t>
            </a:r>
          </a:p>
          <a:p>
            <a:pPr lvl="1" marL="0" indent="178307" defTabSz="640794">
              <a:lnSpc>
                <a:spcPct val="50000"/>
              </a:lnSpc>
              <a:spcBef>
                <a:spcPts val="4600"/>
              </a:spcBef>
              <a:buSzTx/>
              <a:buNone/>
              <a:defRPr sz="3900"/>
            </a:pPr>
            <a:r>
              <a:rPr b="1"/>
              <a:t>&gt;</a:t>
            </a:r>
            <a:r>
              <a:t>   Results/</a:t>
            </a:r>
          </a:p>
          <a:p>
            <a:pPr lvl="2" marL="0" indent="356615" defTabSz="640794">
              <a:lnSpc>
                <a:spcPct val="50000"/>
              </a:lnSpc>
              <a:spcBef>
                <a:spcPts val="4600"/>
              </a:spcBef>
              <a:buSzTx/>
              <a:buNone/>
              <a:defRPr sz="3900"/>
            </a:pPr>
            <a:r>
              <a:t>&gt;  Tutorial/</a:t>
            </a:r>
          </a:p>
          <a:p>
            <a:pPr lvl="5" marL="0" indent="891539" defTabSz="640794">
              <a:lnSpc>
                <a:spcPct val="50000"/>
              </a:lnSpc>
              <a:spcBef>
                <a:spcPts val="4600"/>
              </a:spcBef>
              <a:buSzTx/>
              <a:buNone/>
              <a:defRPr sz="3900"/>
            </a:pPr>
            <a:r>
              <a:t>&gt; 00_monomer_pred/</a:t>
            </a:r>
          </a:p>
          <a:p>
            <a:pPr lvl="6" marL="0" indent="1069847" defTabSz="640794">
              <a:lnSpc>
                <a:spcPct val="50000"/>
              </a:lnSpc>
              <a:spcBef>
                <a:spcPts val="4600"/>
              </a:spcBef>
              <a:buSzTx/>
              <a:buNone/>
              <a:defRPr sz="3900"/>
            </a:pPr>
            <a:r>
              <a:rPr b="1"/>
              <a:t>&gt;</a:t>
            </a:r>
            <a:r>
              <a:t> monomer.slurm</a:t>
            </a:r>
          </a:p>
          <a:p>
            <a:pPr lvl="5" marL="0" indent="891539" defTabSz="640794">
              <a:lnSpc>
                <a:spcPct val="50000"/>
              </a:lnSpc>
              <a:spcBef>
                <a:spcPts val="4600"/>
              </a:spcBef>
              <a:buSzTx/>
              <a:buNone/>
              <a:defRPr sz="3900"/>
            </a:pPr>
            <a:r>
              <a:t>&gt; 01_complex_pred/</a:t>
            </a:r>
          </a:p>
          <a:p>
            <a:pPr lvl="7" marL="0" indent="1248155" defTabSz="640794">
              <a:lnSpc>
                <a:spcPct val="50000"/>
              </a:lnSpc>
              <a:spcBef>
                <a:spcPts val="4600"/>
              </a:spcBef>
              <a:buSzTx/>
              <a:buNone/>
              <a:defRPr sz="3900"/>
            </a:pPr>
            <a:r>
              <a:rPr b="1"/>
              <a:t>&gt;</a:t>
            </a:r>
            <a:r>
              <a:t> complex.slurm</a:t>
            </a:r>
          </a:p>
        </p:txBody>
      </p:sp>
      <p:sp>
        <p:nvSpPr>
          <p:cNvPr id="155" name="&gt;"/>
          <p:cNvSpPr txBox="1"/>
          <p:nvPr/>
        </p:nvSpPr>
        <p:spPr>
          <a:xfrm rot="5400000">
            <a:off x="455705" y="6524603"/>
            <a:ext cx="574676" cy="9862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156" name="&gt;"/>
          <p:cNvSpPr txBox="1"/>
          <p:nvPr/>
        </p:nvSpPr>
        <p:spPr>
          <a:xfrm rot="5400000">
            <a:off x="1044551" y="8300068"/>
            <a:ext cx="574676" cy="9862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157" name="&gt;"/>
          <p:cNvSpPr txBox="1"/>
          <p:nvPr/>
        </p:nvSpPr>
        <p:spPr>
          <a:xfrm rot="5400000">
            <a:off x="1617662" y="11037068"/>
            <a:ext cx="574676" cy="9862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&gt;</a:t>
            </a:r>
          </a:p>
        </p:txBody>
      </p:sp>
      <p:sp>
        <p:nvSpPr>
          <p:cNvPr id="158" name="&gt;"/>
          <p:cNvSpPr txBox="1"/>
          <p:nvPr/>
        </p:nvSpPr>
        <p:spPr>
          <a:xfrm rot="5400000">
            <a:off x="1617662" y="9170852"/>
            <a:ext cx="574676" cy="986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&gt;</a:t>
            </a:r>
          </a:p>
        </p:txBody>
      </p:sp>
      <p:pic>
        <p:nvPicPr>
          <p:cNvPr id="159" name="movie6.mp4" descr="movie6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800709" y="2262409"/>
            <a:ext cx="9930979" cy="9196863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NMR Structure (PDB 1F16)…"/>
          <p:cNvSpPr txBox="1"/>
          <p:nvPr/>
        </p:nvSpPr>
        <p:spPr>
          <a:xfrm>
            <a:off x="18222588" y="12003687"/>
            <a:ext cx="5956911" cy="1520268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lnSpc>
                <a:spcPct val="1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FCEBC1"/>
                </a:solidFill>
              </a:rPr>
              <a:t>NMR Structure (PDB 1F16)</a:t>
            </a:r>
          </a:p>
          <a:p>
            <a:pPr algn="l">
              <a:lnSpc>
                <a:spcPct val="10000"/>
              </a:lnSpc>
              <a:spcBef>
                <a:spcPts val="5900"/>
              </a:spcBef>
              <a:defRPr sz="3800">
                <a:solidFill>
                  <a:srgbClr val="B8ECF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AlphaFold 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9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lphaFol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AlphaFold Workflow</a:t>
            </a:r>
          </a:p>
        </p:txBody>
      </p:sp>
      <p:sp>
        <p:nvSpPr>
          <p:cNvPr id="163" name="Inpu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70277" indent="-670277">
              <a:lnSpc>
                <a:spcPct val="50000"/>
              </a:lnSpc>
              <a:buSzPct val="100000"/>
              <a:buAutoNum type="arabicPeriod" startAt="1"/>
              <a:defRPr sz="4400"/>
            </a:pPr>
            <a:r>
              <a:t>Input</a:t>
            </a:r>
          </a:p>
          <a:p>
            <a:pPr lvl="1" marL="839611" indent="-395111">
              <a:lnSpc>
                <a:spcPct val="50000"/>
              </a:lnSpc>
              <a:defRPr sz="4400"/>
            </a:pPr>
            <a:r>
              <a:t>Amino acid Sequence (FASTA format)</a:t>
            </a:r>
          </a:p>
          <a:p>
            <a:pPr marL="670277" indent="-670277">
              <a:lnSpc>
                <a:spcPct val="50000"/>
              </a:lnSpc>
              <a:buSzPct val="100000"/>
              <a:buAutoNum type="arabicPeriod" startAt="1"/>
              <a:defRPr sz="4400"/>
            </a:pPr>
            <a:r>
              <a:t>AlphaFold Program</a:t>
            </a:r>
          </a:p>
          <a:p>
            <a:pPr lvl="1" marL="913694" indent="-469194">
              <a:lnSpc>
                <a:spcPct val="50000"/>
              </a:lnSpc>
              <a:defRPr sz="4400"/>
            </a:pPr>
            <a:r>
              <a:t>Conda environment (contains dependencies; ~ 2.2 GB)</a:t>
            </a:r>
          </a:p>
          <a:p>
            <a:pPr lvl="1" marL="839611" indent="-395111">
              <a:lnSpc>
                <a:spcPct val="50000"/>
              </a:lnSpc>
              <a:defRPr sz="4400"/>
            </a:pPr>
            <a:r>
              <a:t>AlphaFold Software (~14 MB)</a:t>
            </a:r>
          </a:p>
          <a:p>
            <a:pPr marL="670277" indent="-670277">
              <a:lnSpc>
                <a:spcPct val="50000"/>
              </a:lnSpc>
              <a:buSzPct val="100000"/>
              <a:buAutoNum type="arabicPeriod" startAt="1"/>
              <a:defRPr sz="4400"/>
            </a:pPr>
            <a:r>
              <a:t>AlphaFold Databases (~2.2 TB)</a:t>
            </a:r>
          </a:p>
          <a:p>
            <a:pPr lvl="1" marL="839611" indent="-395111">
              <a:lnSpc>
                <a:spcPct val="50000"/>
              </a:lnSpc>
              <a:defRPr sz="4400"/>
            </a:pPr>
            <a:r>
              <a:t>BDF, MGnify, PDB70, PDB MMCIF, PDB SEQRES, Uniclust30, Uniprot, Uniref90</a:t>
            </a:r>
          </a:p>
          <a:p>
            <a:pPr marL="670277" indent="-670277">
              <a:lnSpc>
                <a:spcPct val="50000"/>
              </a:lnSpc>
              <a:buSzPct val="100000"/>
              <a:buAutoNum type="arabicPeriod" startAt="1"/>
              <a:defRPr sz="4400"/>
            </a:pPr>
            <a:r>
              <a:t>GPU (not required, but strongly encouraged)</a:t>
            </a:r>
          </a:p>
          <a:p>
            <a:pPr marL="670277" indent="-670277">
              <a:lnSpc>
                <a:spcPct val="50000"/>
              </a:lnSpc>
              <a:buSzPct val="100000"/>
              <a:buAutoNum type="arabicPeriod" startAt="1"/>
              <a:defRPr sz="4400"/>
            </a:pPr>
            <a:r>
              <a:t>Set a max template date</a:t>
            </a:r>
          </a:p>
          <a:p>
            <a:pPr marL="0" indent="0" algn="ctr">
              <a:lnSpc>
                <a:spcPct val="50000"/>
              </a:lnSpc>
              <a:buSzTx/>
              <a:buNone/>
              <a:defRPr b="1" sz="5000" u="sng"/>
            </a:pPr>
            <a:r>
              <a:t>If all goes well, you get 5 to 25 predicted structures!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